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6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426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24" r:id="rId50"/>
    <p:sldId id="425" r:id="rId51"/>
    <p:sldId id="404" r:id="rId52"/>
    <p:sldId id="423" r:id="rId53"/>
    <p:sldId id="427" r:id="rId54"/>
    <p:sldId id="428" r:id="rId55"/>
    <p:sldId id="405" r:id="rId56"/>
    <p:sldId id="406" r:id="rId57"/>
    <p:sldId id="307" r:id="rId58"/>
    <p:sldId id="308" r:id="rId59"/>
    <p:sldId id="309" r:id="rId60"/>
    <p:sldId id="310" r:id="rId61"/>
    <p:sldId id="344" r:id="rId62"/>
    <p:sldId id="311" r:id="rId63"/>
    <p:sldId id="312" r:id="rId64"/>
    <p:sldId id="318" r:id="rId65"/>
    <p:sldId id="317" r:id="rId66"/>
    <p:sldId id="327" r:id="rId67"/>
    <p:sldId id="314" r:id="rId68"/>
    <p:sldId id="315" r:id="rId69"/>
    <p:sldId id="316" r:id="rId70"/>
    <p:sldId id="339" r:id="rId71"/>
    <p:sldId id="319" r:id="rId72"/>
    <p:sldId id="275" r:id="rId73"/>
    <p:sldId id="277" r:id="rId74"/>
    <p:sldId id="278" r:id="rId75"/>
    <p:sldId id="296" r:id="rId76"/>
    <p:sldId id="297" r:id="rId77"/>
    <p:sldId id="299" r:id="rId78"/>
    <p:sldId id="298" r:id="rId79"/>
    <p:sldId id="295" r:id="rId80"/>
    <p:sldId id="306" r:id="rId81"/>
    <p:sldId id="300" r:id="rId82"/>
    <p:sldId id="301" r:id="rId83"/>
    <p:sldId id="302" r:id="rId84"/>
    <p:sldId id="337" r:id="rId85"/>
    <p:sldId id="305" r:id="rId86"/>
    <p:sldId id="328" r:id="rId87"/>
    <p:sldId id="329" r:id="rId88"/>
    <p:sldId id="326" r:id="rId89"/>
    <p:sldId id="330" r:id="rId90"/>
    <p:sldId id="341" r:id="rId91"/>
    <p:sldId id="342" r:id="rId92"/>
    <p:sldId id="345" r:id="rId93"/>
    <p:sldId id="346" r:id="rId94"/>
    <p:sldId id="347" r:id="rId95"/>
    <p:sldId id="353" r:id="rId96"/>
    <p:sldId id="334" r:id="rId97"/>
    <p:sldId id="348" r:id="rId98"/>
    <p:sldId id="350" r:id="rId99"/>
    <p:sldId id="351" r:id="rId100"/>
    <p:sldId id="352" r:id="rId101"/>
    <p:sldId id="354" r:id="rId102"/>
    <p:sldId id="340" r:id="rId103"/>
    <p:sldId id="355" r:id="rId104"/>
    <p:sldId id="357" r:id="rId105"/>
    <p:sldId id="358" r:id="rId106"/>
    <p:sldId id="359" r:id="rId107"/>
    <p:sldId id="360" r:id="rId108"/>
    <p:sldId id="361" r:id="rId109"/>
    <p:sldId id="363" r:id="rId110"/>
    <p:sldId id="364" r:id="rId111"/>
    <p:sldId id="365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84" r:id="rId122"/>
    <p:sldId id="381" r:id="rId123"/>
    <p:sldId id="377" r:id="rId124"/>
    <p:sldId id="382" r:id="rId125"/>
    <p:sldId id="383" r:id="rId126"/>
    <p:sldId id="380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5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6" r:id="rId146"/>
    <p:sldId id="417" r:id="rId147"/>
    <p:sldId id="415" r:id="rId148"/>
    <p:sldId id="418" r:id="rId149"/>
    <p:sldId id="421" r:id="rId150"/>
    <p:sldId id="422" r:id="rId151"/>
    <p:sldId id="419" r:id="rId152"/>
    <p:sldId id="420" r:id="rId153"/>
    <p:sldId id="429" r:id="rId154"/>
    <p:sldId id="440" r:id="rId155"/>
    <p:sldId id="430" r:id="rId156"/>
    <p:sldId id="431" r:id="rId157"/>
    <p:sldId id="432" r:id="rId158"/>
    <p:sldId id="433" r:id="rId159"/>
    <p:sldId id="434" r:id="rId160"/>
    <p:sldId id="435" r:id="rId161"/>
    <p:sldId id="436" r:id="rId162"/>
    <p:sldId id="439" r:id="rId163"/>
    <p:sldId id="437" r:id="rId164"/>
    <p:sldId id="438" r:id="rId1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42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24"/>
            <p14:sldId id="425"/>
            <p14:sldId id="404"/>
            <p14:sldId id="423"/>
            <p14:sldId id="427"/>
            <p14:sldId id="428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52"/>
            <p14:sldId id="354"/>
            <p14:sldId id="340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  <p14:section name="10. Iterator" id="{98EF0193-C142-4FBB-B54A-2A9E8058CE78}">
          <p14:sldIdLst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5"/>
            <p14:sldId id="418"/>
            <p14:sldId id="421"/>
            <p14:sldId id="422"/>
            <p14:sldId id="419"/>
            <p14:sldId id="420"/>
          </p14:sldIdLst>
        </p14:section>
        <p14:section name="11. Observer" id="{5C9A5CE6-468E-4432-A798-2D85E4C48130}">
          <p14:sldIdLst>
            <p14:sldId id="429"/>
            <p14:sldId id="440"/>
            <p14:sldId id="430"/>
            <p14:sldId id="431"/>
            <p14:sldId id="432"/>
            <p14:sldId id="433"/>
            <p14:sldId id="434"/>
            <p14:sldId id="435"/>
            <p14:sldId id="436"/>
            <p14:sldId id="439"/>
            <p14:sldId id="437"/>
            <p14:sldId id="4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975" autoAdjust="0"/>
  </p:normalViewPr>
  <p:slideViewPr>
    <p:cSldViewPr snapToGrid="0">
      <p:cViewPr varScale="1">
        <p:scale>
          <a:sx n="101" d="100"/>
          <a:sy n="101" d="100"/>
        </p:scale>
        <p:origin x="15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03.08.2022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128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78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150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99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dofactory.com/net/adapter-design-pattern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microsoft.com/office/2007/relationships/hdphoto" Target="../media/hdphoto4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www.dofactory.com/net/decorator-design-pattern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hyperlink" Target="https://www.dofactory.com/net/proxy-design-patter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iterator/csharp/example/" TargetMode="External"/><Relationship Id="rId2" Type="http://schemas.openxmlformats.org/officeDocument/2006/relationships/hyperlink" Target="https://refactoring.guru/design-patterns/ite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www.dofactory.com/net/iterator-design-patter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10.png"/><Relationship Id="rId4" Type="http://schemas.microsoft.com/office/2007/relationships/hdphoto" Target="../media/hdphoto5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observer/csharp/example/" TargetMode="External"/><Relationship Id="rId2" Type="http://schemas.openxmlformats.org/officeDocument/2006/relationships/hyperlink" Target="https://refactoring.guru/design-patterns/observ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hyperlink" Target="https://www.dofactory.com/net/observer-design-pattern" TargetMode="Externa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artinstm/fluent-builder-pattern-c-4ac39fafcb0b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dofactory.com/net/facade-design-patter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strategy-design-patter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dofactory.com/net/facade-design-pattern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E98E6-CE87-4662-8D64-A2AD413EC93B}"/>
              </a:ext>
            </a:extLst>
          </p:cNvPr>
          <p:cNvSpPr txBox="1"/>
          <p:nvPr/>
        </p:nvSpPr>
        <p:spPr>
          <a:xfrm>
            <a:off x="9966035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B84A47-589B-43B2-96C8-1E51D1C7327F}"/>
              </a:ext>
            </a:extLst>
          </p:cNvPr>
          <p:cNvSpPr txBox="1"/>
          <p:nvPr/>
        </p:nvSpPr>
        <p:spPr>
          <a:xfrm>
            <a:off x="9975560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FCD318-4243-4627-886F-179D5EF3FD02}"/>
              </a:ext>
            </a:extLst>
          </p:cNvPr>
          <p:cNvSpPr txBox="1"/>
          <p:nvPr/>
        </p:nvSpPr>
        <p:spPr>
          <a:xfrm>
            <a:off x="11144209" y="3671471"/>
            <a:ext cx="6742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USAGE:</a:t>
            </a:r>
          </a:p>
        </p:txBody>
      </p: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  <p:bldP spid="21" grpId="1" animBg="1"/>
      <p:bldP spid="2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highlight>
                  <a:srgbClr val="000000"/>
                </a:highlight>
              </a:rPr>
              <a:t>More complex </a:t>
            </a:r>
            <a:r>
              <a:rPr lang="en-US" u="sng" dirty="0">
                <a:effectLst/>
                <a:highlight>
                  <a:srgbClr val="000000"/>
                </a:highlight>
              </a:rPr>
              <a:t>functionalities</a:t>
            </a:r>
            <a:r>
              <a:rPr lang="en-US" dirty="0">
                <a:effectLst/>
                <a:highlight>
                  <a:srgbClr val="000000"/>
                </a:highlight>
              </a:rPr>
              <a:t> from</a:t>
            </a:r>
            <a:br>
              <a:rPr lang="en-US" dirty="0">
                <a:effectLst/>
                <a:highlight>
                  <a:srgbClr val="000000"/>
                </a:highlight>
              </a:rPr>
            </a:br>
            <a:r>
              <a:rPr lang="en-US" dirty="0">
                <a:effectLst/>
                <a:highlight>
                  <a:srgbClr val="000000"/>
                </a:highlight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10. Iterator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Allows to walk through (traverse) over a collection of elements.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design pattern is an absolute must-have in case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</a:t>
            </a:r>
            <a:b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collections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en-US" sz="1800" u="sng" cap="none" dirty="0">
                <a:highlight>
                  <a:srgbClr val="000000"/>
                </a:highlight>
              </a:rPr>
              <a:t>which do not have their own iterators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b="1" cap="none" dirty="0">
                <a:highlight>
                  <a:srgbClr val="000000"/>
                </a:highlight>
              </a:rPr>
              <a:t>graphs</a:t>
            </a:r>
            <a:r>
              <a:rPr lang="en-US" sz="1800" cap="none" dirty="0">
                <a:highlight>
                  <a:srgbClr val="000000"/>
                </a:highlight>
              </a:rPr>
              <a:t> – trees,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tries, custom linked lists; </a:t>
            </a:r>
            <a:r>
              <a:rPr lang="en-US" sz="1800" b="1" cap="none" dirty="0">
                <a:highlight>
                  <a:srgbClr val="000000"/>
                </a:highlight>
              </a:rPr>
              <a:t>custom specialized</a:t>
            </a:r>
            <a:r>
              <a:rPr lang="en-US" sz="1800" cap="none" dirty="0">
                <a:highlight>
                  <a:srgbClr val="000000"/>
                </a:highlight>
              </a:rPr>
              <a:t> collections (filtering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out or validating results, adding observable features, etc.); </a:t>
            </a:r>
            <a:r>
              <a:rPr lang="en-US" sz="1800" b="1" cap="none" dirty="0">
                <a:highlight>
                  <a:srgbClr val="000000"/>
                </a:highlight>
              </a:rPr>
              <a:t>heaps</a:t>
            </a:r>
            <a:r>
              <a:rPr lang="en-US" sz="1800" cap="none" dirty="0">
                <a:highlight>
                  <a:srgbClr val="000000"/>
                </a:highlight>
              </a:rPr>
              <a:t>;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multidimensional arrays</a:t>
            </a:r>
            <a:r>
              <a:rPr lang="en-US" sz="1800" cap="none" dirty="0">
                <a:highlight>
                  <a:srgbClr val="000000"/>
                </a:highlight>
              </a:rPr>
              <a:t> – matrixes, jagged arrays, nested arrays)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operations</a:t>
            </a:r>
            <a:r>
              <a:rPr lang="en-US" sz="1800" cap="none" dirty="0">
                <a:highlight>
                  <a:srgbClr val="000000"/>
                </a:highlight>
              </a:rPr>
              <a:t> such as </a:t>
            </a:r>
            <a:r>
              <a:rPr lang="en-US" sz="1800" b="1" cap="none" dirty="0">
                <a:highlight>
                  <a:srgbClr val="000000"/>
                </a:highlight>
              </a:rPr>
              <a:t>reversed iteration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highlight>
                  <a:srgbClr val="000000"/>
                </a:highlight>
              </a:rPr>
              <a:t>step iteration</a:t>
            </a:r>
            <a:r>
              <a:rPr lang="en-US" sz="1800" cap="none" dirty="0">
                <a:highlight>
                  <a:srgbClr val="000000"/>
                </a:highlight>
              </a:rPr>
              <a:t>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2" descr="Iterator design&amp;nbsp;pattern">
            <a:extLst>
              <a:ext uri="{FF2B5EF4-FFF2-40B4-BE49-F238E27FC236}">
                <a16:creationId xmlns:a16="http://schemas.microsoft.com/office/drawing/2014/main" id="{E2C50518-974C-4CA0-9D3A-7C07D8A0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73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5136091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You are extracting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 strategies into a separate class or folder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not polluting the business logic code,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where the custom collection is used.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/ Closed Principle:</a:t>
            </a:r>
            <a:r>
              <a:rPr lang="en-US" dirty="0">
                <a:highlight>
                  <a:srgbClr val="000000"/>
                </a:highlight>
              </a:rPr>
              <a:t> You can add more </a:t>
            </a:r>
            <a:r>
              <a:rPr lang="en-US" dirty="0" err="1">
                <a:highlight>
                  <a:srgbClr val="000000"/>
                </a:highlight>
              </a:rPr>
              <a:t>traver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sal</a:t>
            </a:r>
            <a:r>
              <a:rPr lang="en-US" dirty="0">
                <a:highlight>
                  <a:srgbClr val="000000"/>
                </a:highlight>
              </a:rPr>
              <a:t> strategies, since you will be still using the same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iterator interface. Code doesn’t need to be </a:t>
            </a:r>
            <a:r>
              <a:rPr lang="en-US" dirty="0" err="1">
                <a:highlight>
                  <a:srgbClr val="000000"/>
                </a:highlight>
              </a:rPr>
              <a:t>upda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ted. You can also still add new types of collections.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Task-based iteration:</a:t>
            </a:r>
            <a:r>
              <a:rPr lang="en-US" dirty="0">
                <a:highlight>
                  <a:srgbClr val="000000"/>
                </a:highlight>
              </a:rPr>
              <a:t> Each iterator can be </a:t>
            </a:r>
            <a:r>
              <a:rPr lang="en-US" dirty="0" err="1">
                <a:highlight>
                  <a:srgbClr val="000000"/>
                </a:highlight>
              </a:rPr>
              <a:t>instantia</a:t>
            </a:r>
            <a:r>
              <a:rPr lang="en-US" dirty="0">
                <a:highlight>
                  <a:srgbClr val="000000"/>
                </a:highlight>
              </a:rPr>
              <a:t>-ted separately (if singleton is not in use), which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means you can use a couple of different iterators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on the same collection at the same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No cons</a:t>
            </a:r>
            <a:r>
              <a:rPr lang="en-US" dirty="0">
                <a:highlight>
                  <a:srgbClr val="000000"/>
                </a:highlight>
              </a:rPr>
              <a:t>*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use iterator on built-in (simple) collections.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Your implementation, almost for sure,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less efficient than a .NET built-in, optimized solution.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2000" dirty="0">
              <a:highlight>
                <a:srgbClr val="000000"/>
              </a:highligh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create custom collections which are doing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same thing (probably less efficiently) as .NET specialized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collections. Pick data structures wisely from beginning.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 will end up with less reliable collection,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a custom (less efficient) iterator =&gt; an overkill.</a:t>
            </a:r>
          </a:p>
        </p:txBody>
      </p:sp>
    </p:spTree>
    <p:extLst>
      <p:ext uri="{BB962C8B-B14F-4D97-AF65-F5344CB8AC3E}">
        <p14:creationId xmlns:p14="http://schemas.microsoft.com/office/powerpoint/2010/main" val="41207270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https://refactoring.guru/design-patterns/iterator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https://refactoring.guru/design-patterns/iterator/csharp/example/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https://www.dofactory.com/net/iterator-design-pattern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796EE-362C-46F4-9FC7-D69FD448E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80" y="1456268"/>
            <a:ext cx="4694840" cy="2135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63B35-6E42-4B6A-8C67-CF1EE6F1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37" y="4587295"/>
            <a:ext cx="7926326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60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2460428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Left to right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  <p:pic>
        <p:nvPicPr>
          <p:cNvPr id="2050" name="Picture 2" descr="EDP book club | data.europa.eu">
            <a:extLst>
              <a:ext uri="{FF2B5EF4-FFF2-40B4-BE49-F238E27FC236}">
                <a16:creationId xmlns:a16="http://schemas.microsoft.com/office/drawing/2014/main" id="{744A3E50-F86E-4DAD-861F-B22986B8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1" y="1629000"/>
            <a:ext cx="4773481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ood, snack food, sandwich&#10;&#10;Description automatically generated">
            <a:extLst>
              <a:ext uri="{FF2B5EF4-FFF2-40B4-BE49-F238E27FC236}">
                <a16:creationId xmlns:a16="http://schemas.microsoft.com/office/drawing/2014/main" id="{8B6A8B1A-0A3C-421A-9FB4-E228FB21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019175"/>
            <a:ext cx="1322287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7E2B0-44D4-4CCF-A23D-A6D09715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480" y="1629000"/>
            <a:ext cx="4800000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picture containing dish, food, sushi&#10;&#10;Description automatically generated">
            <a:extLst>
              <a:ext uri="{FF2B5EF4-FFF2-40B4-BE49-F238E27FC236}">
                <a16:creationId xmlns:a16="http://schemas.microsoft.com/office/drawing/2014/main" id="{8761A5A1-5D07-487A-90CE-5CA932485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8" y="784088"/>
            <a:ext cx="1709865" cy="10800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ABAC9C-1298-4444-9B10-92E9048BE39F}"/>
              </a:ext>
            </a:extLst>
          </p:cNvPr>
          <p:cNvSpPr txBox="1">
            <a:spLocks/>
          </p:cNvSpPr>
          <p:nvPr/>
        </p:nvSpPr>
        <p:spPr>
          <a:xfrm>
            <a:off x="7660127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Right to left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</p:spTree>
    <p:extLst>
      <p:ext uri="{BB962C8B-B14F-4D97-AF65-F5344CB8AC3E}">
        <p14:creationId xmlns:p14="http://schemas.microsoft.com/office/powerpoint/2010/main" val="12900737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For some reason you had to implement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custom dictionary which is not allowing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duplicates but does not throw exception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when the key is already existing (normal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dictionary is throwing an exception).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Moreover, this dictionary should publish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event when the collection was </a:t>
            </a:r>
            <a:r>
              <a:rPr lang="en-US" dirty="0" err="1">
                <a:highlight>
                  <a:srgbClr val="000000"/>
                </a:highlight>
              </a:rPr>
              <a:t>modi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fied</a:t>
            </a:r>
            <a:r>
              <a:rPr lang="en-US" dirty="0">
                <a:highlight>
                  <a:srgbClr val="000000"/>
                </a:highlight>
              </a:rPr>
              <a:t> by Create, Update or Delete opera-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, to simulate “observable” behavior.</a:t>
            </a:r>
          </a:p>
          <a:p>
            <a:pPr marL="0" indent="0" algn="ctr">
              <a:buNone/>
            </a:pP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there is no built-in iterator over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type of custom collection. You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provide your own iterator then…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53524-9D1E-4AF6-9762-85B0847D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87" y="1386347"/>
            <a:ext cx="107042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Open Mailbox With Raised Flag Emoji 25mm Centre Disc">
            <a:extLst>
              <a:ext uri="{FF2B5EF4-FFF2-40B4-BE49-F238E27FC236}">
                <a16:creationId xmlns:a16="http://schemas.microsoft.com/office/drawing/2014/main" id="{AB4457ED-FD4F-48A6-97AE-1234E615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4" y="2879007"/>
            <a:ext cx="1978127" cy="19781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E96D5-390C-4546-88EF-6694D2DE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97" y="5062041"/>
            <a:ext cx="2128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21110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5189119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6CBBE-6380-4992-A3E0-FF73A09F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1802886"/>
            <a:ext cx="3381847" cy="6192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3A12A2-B0EE-4ECC-8AB2-31E7098DA8B6}"/>
              </a:ext>
            </a:extLst>
          </p:cNvPr>
          <p:cNvGrpSpPr/>
          <p:nvPr/>
        </p:nvGrpSpPr>
        <p:grpSpPr>
          <a:xfrm>
            <a:off x="628476" y="1647178"/>
            <a:ext cx="2301538" cy="930625"/>
            <a:chOff x="628476" y="1917637"/>
            <a:chExt cx="2301538" cy="93062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1C400AC-5055-40A8-9687-FAF46D3A1657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 iteration: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79D257F-8593-44B8-81F1-6DABAFEC1ACB}"/>
                </a:ext>
              </a:extLst>
            </p:cNvPr>
            <p:cNvSpPr txBox="1">
              <a:spLocks/>
            </p:cNvSpPr>
            <p:nvPr/>
          </p:nvSpPr>
          <p:spPr>
            <a:xfrm>
              <a:off x="881655" y="2307344"/>
              <a:ext cx="1795176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,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to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 + 1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AE1577-1F46-41B8-9438-8B47D2A8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3201654"/>
            <a:ext cx="3381846" cy="7630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4F223-92E2-47EE-913C-B1274B892EAC}"/>
              </a:ext>
            </a:extLst>
          </p:cNvPr>
          <p:cNvGrpSpPr/>
          <p:nvPr/>
        </p:nvGrpSpPr>
        <p:grpSpPr>
          <a:xfrm>
            <a:off x="628475" y="3117857"/>
            <a:ext cx="2301538" cy="930625"/>
            <a:chOff x="628476" y="1917637"/>
            <a:chExt cx="2301538" cy="930625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D07C340-C2B5-4A62-AA52-002D6760C54D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Foreach iteration: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AA92FDBE-2AEA-458B-AA99-4CB3AE2EE0A5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head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till “next” exists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10DB3-ECC2-4FED-A892-A27BF0790B82}"/>
              </a:ext>
            </a:extLst>
          </p:cNvPr>
          <p:cNvGrpSpPr/>
          <p:nvPr/>
        </p:nvGrpSpPr>
        <p:grpSpPr>
          <a:xfrm>
            <a:off x="4803058" y="4744244"/>
            <a:ext cx="2585884" cy="1709326"/>
            <a:chOff x="4827640" y="4650658"/>
            <a:chExt cx="2585884" cy="17093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A4DFF2-F697-431B-A3AC-F9E2C8728294}"/>
                </a:ext>
              </a:extLst>
            </p:cNvPr>
            <p:cNvSpPr/>
            <p:nvPr/>
          </p:nvSpPr>
          <p:spPr>
            <a:xfrm>
              <a:off x="4827640" y="4650658"/>
              <a:ext cx="2585884" cy="1709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A drawing of a graph.">
              <a:extLst>
                <a:ext uri="{FF2B5EF4-FFF2-40B4-BE49-F238E27FC236}">
                  <a16:creationId xmlns:a16="http://schemas.microsoft.com/office/drawing/2014/main" id="{F6BA82DD-8EB3-4C36-8A36-A3FE536F9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230" y="4744244"/>
              <a:ext cx="2301538" cy="152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DA338-A4BD-4B67-AD45-D0402AB81DAD}"/>
              </a:ext>
            </a:extLst>
          </p:cNvPr>
          <p:cNvGrpSpPr/>
          <p:nvPr/>
        </p:nvGrpSpPr>
        <p:grpSpPr>
          <a:xfrm>
            <a:off x="628475" y="5174939"/>
            <a:ext cx="2301538" cy="696724"/>
            <a:chOff x="628476" y="1917637"/>
            <a:chExt cx="2301538" cy="696724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11896DEB-1962-473C-BF34-9CFB77C93593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Graph iteration: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3C2584C-A744-4443-A731-C8686EC7DADB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3070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???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C9A31B-4C0E-4312-94E7-60678360DEB6}"/>
              </a:ext>
            </a:extLst>
          </p:cNvPr>
          <p:cNvGrpSpPr/>
          <p:nvPr/>
        </p:nvGrpSpPr>
        <p:grpSpPr>
          <a:xfrm>
            <a:off x="5415232" y="5202033"/>
            <a:ext cx="639543" cy="584158"/>
            <a:chOff x="5415232" y="5202033"/>
            <a:chExt cx="639543" cy="5841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969048-201E-4B5D-8340-D2D7210B6C61}"/>
                </a:ext>
              </a:extLst>
            </p:cNvPr>
            <p:cNvSpPr/>
            <p:nvPr/>
          </p:nvSpPr>
          <p:spPr>
            <a:xfrm>
              <a:off x="5415232" y="520203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36A658-EDF2-4071-9636-C449EFB3315D}"/>
                </a:ext>
              </a:extLst>
            </p:cNvPr>
            <p:cNvSpPr/>
            <p:nvPr/>
          </p:nvSpPr>
          <p:spPr>
            <a:xfrm>
              <a:off x="5832427" y="530095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41507D-01CD-467A-A6F4-252C568F8A4D}"/>
                </a:ext>
              </a:extLst>
            </p:cNvPr>
            <p:cNvSpPr/>
            <p:nvPr/>
          </p:nvSpPr>
          <p:spPr>
            <a:xfrm>
              <a:off x="5651028" y="556384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BED107-F8E3-43C2-BD5C-B51504113F74}"/>
              </a:ext>
            </a:extLst>
          </p:cNvPr>
          <p:cNvGrpSpPr/>
          <p:nvPr/>
        </p:nvGrpSpPr>
        <p:grpSpPr>
          <a:xfrm>
            <a:off x="4776531" y="4764262"/>
            <a:ext cx="2597938" cy="860822"/>
            <a:chOff x="4776531" y="4764262"/>
            <a:chExt cx="2597938" cy="860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D3A65C-79D4-45E9-BCD7-A152CDFB5A62}"/>
                </a:ext>
              </a:extLst>
            </p:cNvPr>
            <p:cNvSpPr txBox="1"/>
            <p:nvPr/>
          </p:nvSpPr>
          <p:spPr>
            <a:xfrm>
              <a:off x="4776531" y="476426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23B6B-DD36-4A89-A401-CCDE98F7F9E5}"/>
                </a:ext>
              </a:extLst>
            </p:cNvPr>
            <p:cNvSpPr txBox="1"/>
            <p:nvPr/>
          </p:nvSpPr>
          <p:spPr>
            <a:xfrm>
              <a:off x="7152121" y="525575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6BF308D-112E-4964-B668-44FFA25756A8}"/>
              </a:ext>
            </a:extLst>
          </p:cNvPr>
          <p:cNvSpPr/>
          <p:nvPr/>
        </p:nvSpPr>
        <p:spPr>
          <a:xfrm>
            <a:off x="6465570" y="5320003"/>
            <a:ext cx="403860" cy="6045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923BA-F5C9-4195-9D98-562AF4453427}"/>
              </a:ext>
            </a:extLst>
          </p:cNvPr>
          <p:cNvGrpSpPr/>
          <p:nvPr/>
        </p:nvGrpSpPr>
        <p:grpSpPr>
          <a:xfrm>
            <a:off x="1910223" y="2723842"/>
            <a:ext cx="3829050" cy="2833352"/>
            <a:chOff x="1910223" y="2723842"/>
            <a:chExt cx="3829050" cy="2833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E46118-A33F-41FA-97DB-FD4D1A39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23" y="2723842"/>
              <a:ext cx="3829050" cy="20573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F7F1CF-B64D-4C1F-8B64-15A5990EB0E6}"/>
                </a:ext>
              </a:extLst>
            </p:cNvPr>
            <p:cNvSpPr txBox="1">
              <a:spLocks/>
            </p:cNvSpPr>
            <p:nvPr/>
          </p:nvSpPr>
          <p:spPr>
            <a:xfrm>
              <a:off x="2546357" y="5167487"/>
              <a:ext cx="255678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DFS (Depth-First Search)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CB96F-5609-4CF6-85B0-32C1A5BD8ADD}"/>
              </a:ext>
            </a:extLst>
          </p:cNvPr>
          <p:cNvGrpSpPr/>
          <p:nvPr/>
        </p:nvGrpSpPr>
        <p:grpSpPr>
          <a:xfrm>
            <a:off x="6452729" y="2723843"/>
            <a:ext cx="3714750" cy="2833351"/>
            <a:chOff x="6452729" y="2723843"/>
            <a:chExt cx="3714750" cy="28333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11F3E0-7635-4322-94B7-15384DB8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729" y="2723843"/>
              <a:ext cx="3714750" cy="2057400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3C4E0B7-FAB1-4EA5-9E47-5B280F95DD15}"/>
                </a:ext>
              </a:extLst>
            </p:cNvPr>
            <p:cNvSpPr txBox="1">
              <a:spLocks/>
            </p:cNvSpPr>
            <p:nvPr/>
          </p:nvSpPr>
          <p:spPr>
            <a:xfrm>
              <a:off x="6958993" y="5167487"/>
              <a:ext cx="270222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BFS (Breadth-First Search)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8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5495-6D90-49D5-9696-8B9F3C56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74" y="2131172"/>
            <a:ext cx="3746852" cy="4192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99B944-E0DD-4717-9595-7D4F62A6B1DF}"/>
              </a:ext>
            </a:extLst>
          </p:cNvPr>
          <p:cNvSpPr txBox="1">
            <a:spLocks/>
          </p:cNvSpPr>
          <p:nvPr/>
        </p:nvSpPr>
        <p:spPr>
          <a:xfrm>
            <a:off x="8612664" y="3485701"/>
            <a:ext cx="1514562" cy="148351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strategies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used 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25366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Iterator design pattern">
            <a:extLst>
              <a:ext uri="{FF2B5EF4-FFF2-40B4-BE49-F238E27FC236}">
                <a16:creationId xmlns:a16="http://schemas.microsoft.com/office/drawing/2014/main" id="{2C9B23B1-89D5-4DC3-B1F7-F5F79A1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64583"/>
            <a:ext cx="4572000" cy="4095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36F0-5CF5-44B0-B1A7-A2A79EFA7A70}"/>
              </a:ext>
            </a:extLst>
          </p:cNvPr>
          <p:cNvSpPr txBox="1"/>
          <p:nvPr/>
        </p:nvSpPr>
        <p:spPr>
          <a:xfrm>
            <a:off x="1391330" y="2477729"/>
            <a:ext cx="201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iterators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5172B-BC79-4297-9471-355DBB9A5596}"/>
              </a:ext>
            </a:extLst>
          </p:cNvPr>
          <p:cNvSpPr txBox="1"/>
          <p:nvPr/>
        </p:nvSpPr>
        <p:spPr>
          <a:xfrm>
            <a:off x="8789094" y="2477729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C2378-9A53-4834-AE55-8DD1B0EBA4EC}"/>
              </a:ext>
            </a:extLst>
          </p:cNvPr>
          <p:cNvSpPr txBox="1"/>
          <p:nvPr/>
        </p:nvSpPr>
        <p:spPr>
          <a:xfrm>
            <a:off x="1452440" y="4444114"/>
            <a:ext cx="1890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iterator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C741B-5C8D-40C4-8550-D0B3F5FAE024}"/>
              </a:ext>
            </a:extLst>
          </p:cNvPr>
          <p:cNvSpPr txBox="1"/>
          <p:nvPr/>
        </p:nvSpPr>
        <p:spPr>
          <a:xfrm>
            <a:off x="8933109" y="4444114"/>
            <a:ext cx="1932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CD42-16A2-4723-84A2-543234BA7185}"/>
              </a:ext>
            </a:extLst>
          </p:cNvPr>
          <p:cNvSpPr txBox="1"/>
          <p:nvPr/>
        </p:nvSpPr>
        <p:spPr>
          <a:xfrm>
            <a:off x="9012011" y="3202025"/>
            <a:ext cx="17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Needs to use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IIterator</a:t>
            </a:r>
          </a:p>
        </p:txBody>
      </p:sp>
    </p:spTree>
    <p:extLst>
      <p:ext uri="{BB962C8B-B14F-4D97-AF65-F5344CB8AC3E}">
        <p14:creationId xmlns:p14="http://schemas.microsoft.com/office/powerpoint/2010/main" val="19019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CA2EF14B-AB8F-42A0-A438-3DB75CF43D9D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C46E-B9EC-41AE-8F2F-E56BE802FBAB}"/>
              </a:ext>
            </a:extLst>
          </p:cNvPr>
          <p:cNvSpPr txBox="1"/>
          <p:nvPr/>
        </p:nvSpPr>
        <p:spPr>
          <a:xfrm>
            <a:off x="119942" y="130209"/>
            <a:ext cx="40508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 :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&gt;,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IDisposable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200" dirty="0">
                <a:highlight>
                  <a:srgbClr val="000000"/>
                </a:highlight>
              </a:rPr>
              <a:t> Current();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 MoveNext();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F1B2A-D7E3-41B4-93E9-2CA5819380D8}"/>
              </a:ext>
            </a:extLst>
          </p:cNvPr>
          <p:cNvSpPr txBox="1"/>
          <p:nvPr/>
        </p:nvSpPr>
        <p:spPr>
          <a:xfrm>
            <a:off x="8025439" y="112707"/>
            <a:ext cx="4050891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50" dirty="0">
                <a:highlight>
                  <a:srgbClr val="000000"/>
                </a:highlight>
              </a:rPr>
              <a:t>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: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_collection;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&gt;(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collection)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= collection.GetEnumerator();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._collection.Current;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250" dirty="0">
                <a:highlight>
                  <a:srgbClr val="000000"/>
                </a:highlight>
              </a:rPr>
              <a:t> MoveNext()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!=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250" dirty="0">
                <a:highlight>
                  <a:srgbClr val="000000"/>
                </a:highlight>
              </a:rPr>
              <a:t>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._collection.MoveNext())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50" dirty="0">
                <a:highlight>
                  <a:srgbClr val="000000"/>
                </a:highlight>
              </a:rPr>
              <a:t>;  </a:t>
            </a:r>
            <a:r>
              <a:rPr lang="en-US" sz="125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Now, you need to use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}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    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}        </a:t>
            </a:r>
          </a:p>
          <a:p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r>
              <a:rPr lang="en-US" sz="1250" dirty="0">
                <a:highlight>
                  <a:srgbClr val="000000"/>
                </a:highlight>
              </a:rPr>
              <a:t>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50" dirty="0">
                <a:highlight>
                  <a:srgbClr val="000000"/>
                </a:highlight>
              </a:rPr>
              <a:t> Dispose()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fr-FR" sz="1250" dirty="0">
                <a:highlight>
                  <a:srgbClr val="000000"/>
                </a:highlight>
              </a:rPr>
              <a:t>._collection?.Dispose();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B0C88-379E-410F-866E-7D0E1E74FFBA}"/>
              </a:ext>
            </a:extLst>
          </p:cNvPr>
          <p:cNvGrpSpPr/>
          <p:nvPr/>
        </p:nvGrpSpPr>
        <p:grpSpPr>
          <a:xfrm>
            <a:off x="1147187" y="2589524"/>
            <a:ext cx="5751871" cy="4155768"/>
            <a:chOff x="1700567" y="2143248"/>
            <a:chExt cx="5751871" cy="41557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C7013-9898-4971-87F4-EEE0D3957A62}"/>
                </a:ext>
              </a:extLst>
            </p:cNvPr>
            <p:cNvSpPr txBox="1"/>
            <p:nvPr/>
          </p:nvSpPr>
          <p:spPr>
            <a:xfrm>
              <a:off x="1700567" y="2636475"/>
              <a:ext cx="5751871" cy="3662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static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600" dirty="0">
                  <a:highlight>
                    <a:srgbClr val="000000"/>
                  </a:highlight>
                </a:rPr>
                <a:t> Main()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Collection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600" dirty="0">
                  <a:highlight>
                    <a:srgbClr val="000000"/>
                  </a:highlight>
                </a:rPr>
                <a:t>&lt;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&gt; {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2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4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5</a:t>
              </a:r>
              <a:r>
                <a:rPr lang="en-US" sz="1600" dirty="0">
                  <a:highlight>
                    <a:srgbClr val="000000"/>
                  </a:highlight>
                </a:rPr>
                <a:t> };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Iterator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iterableNumbers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CustomIterator</a:t>
              </a:r>
              <a:r>
                <a:rPr lang="en-US" sz="1600" dirty="0">
                  <a:highlight>
                    <a:srgbClr val="000000"/>
                  </a:highlight>
                </a:rPr>
                <a:t>(numbers);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Iterating not over “numbers” but internal “_collection”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foreach</a:t>
              </a:r>
              <a:r>
                <a:rPr lang="en-US" sz="1600" dirty="0">
                  <a:highlight>
                    <a:srgbClr val="000000"/>
                  </a:highlight>
                </a:rPr>
                <a:t> (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</a:t>
              </a:r>
              <a:r>
                <a:rPr lang="en-US" sz="1600" dirty="0">
                  <a:highlight>
                    <a:srgbClr val="000000"/>
                  </a:highlight>
                </a:rPr>
                <a:t> iterableNumbers)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Console</a:t>
              </a:r>
              <a:r>
                <a:rPr lang="en-US" sz="1600" dirty="0">
                  <a:highlight>
                    <a:srgbClr val="000000"/>
                  </a:highlight>
                </a:rPr>
                <a:t>.WriteLine(number);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A5395-CCC6-48C8-9BD8-289CDD0ABDA6}"/>
                </a:ext>
              </a:extLst>
            </p:cNvPr>
            <p:cNvSpPr txBox="1"/>
            <p:nvPr/>
          </p:nvSpPr>
          <p:spPr>
            <a:xfrm>
              <a:off x="4124218" y="2143248"/>
              <a:ext cx="90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</a:t>
              </a:r>
              <a:r>
                <a:rPr lang="en-US" sz="1600" dirty="0">
                  <a:highlight>
                    <a:srgbClr val="000000"/>
                  </a:highlight>
                </a:rPr>
                <a:t>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13F6DF-1C44-4B49-A767-9403CCDEC58A}"/>
              </a:ext>
            </a:extLst>
          </p:cNvPr>
          <p:cNvSpPr txBox="1"/>
          <p:nvPr/>
        </p:nvSpPr>
        <p:spPr>
          <a:xfrm>
            <a:off x="4734024" y="989134"/>
            <a:ext cx="271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0000"/>
                </a:highlight>
              </a:rPr>
              <a:t>NOTE:</a:t>
            </a:r>
            <a:r>
              <a:rPr lang="en-US" sz="1200" dirty="0">
                <a:highlight>
                  <a:srgbClr val="000000"/>
                </a:highlight>
              </a:rPr>
              <a:t> This is only a conceptual example.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Writing custom iterator for built-in </a:t>
            </a:r>
            <a:r>
              <a:rPr lang="en-US" sz="1200" b="1" dirty="0"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 is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completely redundant.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A75D2B-D3DA-4520-8EEF-8D0421EBC30E}"/>
              </a:ext>
            </a:extLst>
          </p:cNvPr>
          <p:cNvGrpSpPr/>
          <p:nvPr/>
        </p:nvGrpSpPr>
        <p:grpSpPr>
          <a:xfrm>
            <a:off x="6899058" y="1752256"/>
            <a:ext cx="3098302" cy="1325624"/>
            <a:chOff x="7163218" y="1554691"/>
            <a:chExt cx="3098302" cy="13256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C2A55-DCEF-4813-A3D4-7B5A275BA7B2}"/>
                </a:ext>
              </a:extLst>
            </p:cNvPr>
            <p:cNvSpPr/>
            <p:nvPr/>
          </p:nvSpPr>
          <p:spPr>
            <a:xfrm>
              <a:off x="8605520" y="1638204"/>
              <a:ext cx="1260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DBE19D-B71B-4CD9-8C76-36F41F792F23}"/>
                </a:ext>
              </a:extLst>
            </p:cNvPr>
            <p:cNvSpPr/>
            <p:nvPr/>
          </p:nvSpPr>
          <p:spPr>
            <a:xfrm>
              <a:off x="8605520" y="2585675"/>
              <a:ext cx="1656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6879CF-ED3E-41B7-A408-2F8722B3CA91}"/>
                </a:ext>
              </a:extLst>
            </p:cNvPr>
            <p:cNvSpPr txBox="1"/>
            <p:nvPr/>
          </p:nvSpPr>
          <p:spPr>
            <a:xfrm>
              <a:off x="7163218" y="1554691"/>
              <a:ext cx="1145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Required</a:t>
              </a: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by</a:t>
              </a:r>
              <a:b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IEnumerator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B7F45-D082-4222-A512-32167015C2A7}"/>
              </a:ext>
            </a:extLst>
          </p:cNvPr>
          <p:cNvGrpSpPr/>
          <p:nvPr/>
        </p:nvGrpSpPr>
        <p:grpSpPr>
          <a:xfrm>
            <a:off x="4850482" y="2930560"/>
            <a:ext cx="3490878" cy="3261446"/>
            <a:chOff x="4850482" y="2930560"/>
            <a:chExt cx="3490878" cy="326144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2CD115-6878-48B5-993D-7CCBE7780B19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886632" y="2930560"/>
              <a:ext cx="3454728" cy="2516512"/>
            </a:xfrm>
            <a:prstGeom prst="bentConnector3">
              <a:avLst>
                <a:gd name="adj1" fmla="val 82445"/>
              </a:avLst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C1442F-324F-4196-B1E4-FB55EDDFA7D7}"/>
                </a:ext>
              </a:extLst>
            </p:cNvPr>
            <p:cNvSpPr txBox="1"/>
            <p:nvPr/>
          </p:nvSpPr>
          <p:spPr>
            <a:xfrm>
              <a:off x="4850482" y="5545675"/>
              <a:ext cx="29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you can implement this method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in a way to iterate over a given collection in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a reversed order or skipping every 2</a:t>
              </a:r>
              <a:r>
                <a:rPr lang="en-US" sz="1200" b="1" baseline="30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nd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value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4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3A160D17-4EBE-40AA-B3F4-4392CC0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Ienumerator Methods: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5B2BD-E7AB-46B1-A114-F94C3BD09C4D}"/>
              </a:ext>
            </a:extLst>
          </p:cNvPr>
          <p:cNvSpPr txBox="1">
            <a:spLocks/>
          </p:cNvSpPr>
          <p:nvPr/>
        </p:nvSpPr>
        <p:spPr>
          <a:xfrm>
            <a:off x="4547419" y="3429000"/>
            <a:ext cx="3097161" cy="158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dirty="0">
                <a:highlight>
                  <a:srgbClr val="000000"/>
                </a:highlight>
              </a:rPr>
              <a:t> item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highlight>
                  <a:srgbClr val="000000"/>
                </a:highlight>
              </a:rPr>
              <a:t> items)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Some operation on “item”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481B11-02AE-4BD7-9CE9-44B5102FC4BB}"/>
              </a:ext>
            </a:extLst>
          </p:cNvPr>
          <p:cNvSpPr txBox="1">
            <a:spLocks/>
          </p:cNvSpPr>
          <p:nvPr/>
        </p:nvSpPr>
        <p:spPr>
          <a:xfrm>
            <a:off x="334296" y="1467464"/>
            <a:ext cx="3598607" cy="17673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nothing else than just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“</a:t>
            </a:r>
            <a:r>
              <a:rPr lang="en-US" b="1" dirty="0">
                <a:highlight>
                  <a:srgbClr val="000000"/>
                </a:highlight>
              </a:rPr>
              <a:t>syntax sugar</a:t>
            </a:r>
            <a:r>
              <a:rPr lang="en-US" dirty="0">
                <a:highlight>
                  <a:srgbClr val="000000"/>
                </a:highlight>
              </a:rPr>
              <a:t>” to use iterator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associated with a given collection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a more convenient way than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(even, if there is no index structure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behind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highlight>
                  <a:srgbClr val="000000"/>
                </a:highlight>
              </a:rPr>
              <a:t> is not allowed)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59F90D-970B-4A1D-A55C-A9811EC459A0}"/>
              </a:ext>
            </a:extLst>
          </p:cNvPr>
          <p:cNvSpPr txBox="1">
            <a:spLocks/>
          </p:cNvSpPr>
          <p:nvPr/>
        </p:nvSpPr>
        <p:spPr>
          <a:xfrm>
            <a:off x="334296" y="3781425"/>
            <a:ext cx="3598607" cy="21179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using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methods (</a:t>
            </a:r>
            <a:r>
              <a:rPr lang="en-US" b="1" dirty="0">
                <a:highlight>
                  <a:srgbClr val="000000"/>
                </a:highlight>
              </a:rPr>
              <a:t>Current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highlight>
                  <a:srgbClr val="000000"/>
                </a:highlight>
              </a:rPr>
              <a:t>MoveNext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0" indent="0" algn="ctr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dirty="0">
                <a:highlight>
                  <a:srgbClr val="000000"/>
                </a:highlight>
              </a:rPr>
              <a:t> is an </a:t>
            </a:r>
            <a:r>
              <a:rPr lang="en-US" b="1" dirty="0">
                <a:highlight>
                  <a:srgbClr val="000000"/>
                </a:highlight>
              </a:rPr>
              <a:t>interface</a:t>
            </a:r>
            <a:r>
              <a:rPr lang="en-US" dirty="0">
                <a:highlight>
                  <a:srgbClr val="000000"/>
                </a:highlight>
              </a:rPr>
              <a:t> 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by those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dirty="0">
                <a:highlight>
                  <a:srgbClr val="000000"/>
                </a:highlight>
              </a:rPr>
              <a:t> collections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be iterated through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EB56D-BFD4-4DE6-B0E1-43F0A0AA19E8}"/>
              </a:ext>
            </a:extLst>
          </p:cNvPr>
          <p:cNvGrpSpPr/>
          <p:nvPr/>
        </p:nvGrpSpPr>
        <p:grpSpPr>
          <a:xfrm>
            <a:off x="6764597" y="1540367"/>
            <a:ext cx="4621158" cy="1888632"/>
            <a:chOff x="6764597" y="1540367"/>
            <a:chExt cx="4621158" cy="1888632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09CA9649-AAE1-410E-A5A3-2DEA8276897B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26657" cy="683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1. </a:t>
              </a:r>
              <a:r>
                <a:rPr lang="en-US" b="1" dirty="0">
                  <a:highlight>
                    <a:srgbClr val="000000"/>
                  </a:highlight>
                </a:rPr>
                <a:t>GetEnumerator()</a:t>
              </a:r>
              <a:r>
                <a:rPr lang="en-US" dirty="0">
                  <a:highlight>
                    <a:srgbClr val="000000"/>
                  </a:highlight>
                </a:rPr>
                <a:t> method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is called </a:t>
              </a:r>
              <a:r>
                <a:rPr lang="en-US" u="sng" dirty="0">
                  <a:highlight>
                    <a:srgbClr val="000000"/>
                  </a:highlight>
                </a:rPr>
                <a:t>on a given collection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A25B6844-26DF-4765-A37C-CE38C08B0B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69657" y="1839558"/>
              <a:ext cx="1684381" cy="1494502"/>
            </a:xfrm>
            <a:prstGeom prst="bentConnector3">
              <a:avLst>
                <a:gd name="adj1" fmla="val -20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A1EC-3753-413C-A4F9-2E961E7FFA2A}"/>
              </a:ext>
            </a:extLst>
          </p:cNvPr>
          <p:cNvGrpSpPr/>
          <p:nvPr/>
        </p:nvGrpSpPr>
        <p:grpSpPr>
          <a:xfrm>
            <a:off x="6356560" y="2290497"/>
            <a:ext cx="5068524" cy="1691568"/>
            <a:chOff x="6356560" y="1540367"/>
            <a:chExt cx="5068524" cy="1691568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FDE2C10-4726-4435-AA47-51538EA94D83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6915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</a:t>
              </a:r>
              <a:r>
                <a:rPr lang="en-US" b="1" dirty="0">
                  <a:highlight>
                    <a:srgbClr val="000000"/>
                  </a:highlight>
                </a:rPr>
                <a:t>MoveNext()</a:t>
              </a:r>
              <a:r>
                <a:rPr lang="en-US" dirty="0">
                  <a:highlight>
                    <a:srgbClr val="000000"/>
                  </a:highlight>
                </a:rPr>
                <a:t> method is called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from retrieved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pl-PL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E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numerator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If </a:t>
              </a:r>
              <a:r>
                <a:rPr lang="en-US" sz="1400" dirty="0">
                  <a:highlight>
                    <a:srgbClr val="C0C0C0"/>
                  </a:highlight>
                </a:rPr>
                <a:t>bool MoveNext()</a:t>
              </a:r>
              <a:r>
                <a:rPr lang="en-US" sz="1400" dirty="0">
                  <a:highlight>
                    <a:srgbClr val="000000"/>
                  </a:highlight>
                </a:rPr>
                <a:t> method will return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false</a:t>
              </a:r>
              <a:r>
                <a:rPr lang="en-US" sz="1400" dirty="0">
                  <a:highlight>
                    <a:srgbClr val="000000"/>
                  </a:highlight>
                </a:rPr>
                <a:t>, then the loop will be terminated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22085B4-40A0-417A-A2F5-09C83746A0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6560" y="1748092"/>
              <a:ext cx="1902540" cy="930778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4BF1D-2991-475E-8614-4F2DC1E4E1F4}"/>
              </a:ext>
            </a:extLst>
          </p:cNvPr>
          <p:cNvGrpSpPr/>
          <p:nvPr/>
        </p:nvGrpSpPr>
        <p:grpSpPr>
          <a:xfrm>
            <a:off x="6005061" y="3783396"/>
            <a:ext cx="5380694" cy="1889817"/>
            <a:chOff x="6044390" y="1486726"/>
            <a:chExt cx="5380694" cy="1889817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CF95457-287A-4D88-BDE4-6A52BB0DD14A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83617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. </a:t>
              </a:r>
              <a:r>
                <a:rPr lang="en-US" b="1" dirty="0">
                  <a:highlight>
                    <a:srgbClr val="000000"/>
                  </a:highlight>
                </a:rPr>
                <a:t>Current</a:t>
              </a:r>
              <a:r>
                <a:rPr lang="en-US" dirty="0">
                  <a:highlight>
                    <a:srgbClr val="000000"/>
                  </a:highlight>
                </a:rPr>
                <a:t> property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of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retrieved</a:t>
              </a:r>
              <a:br>
                <a:rPr lang="pl-PL" dirty="0">
                  <a:highlight>
                    <a:srgbClr val="000000"/>
                  </a:highlight>
                </a:rPr>
              </a:br>
              <a:r>
                <a:rPr lang="pl-PL" dirty="0">
                  <a:highlight>
                    <a:srgbClr val="000000"/>
                  </a:highlight>
                </a:rPr>
                <a:t>    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IEnumerator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is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peeked now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The recently browsed element will be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returned and assigned to internal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</a:t>
              </a:r>
              <a:r>
                <a:rPr lang="en-US" sz="1400" dirty="0">
                  <a:highlight>
                    <a:srgbClr val="000000"/>
                  </a:highlight>
                </a:rPr>
                <a:t> (that’s why we are declaring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iables</a:t>
              </a:r>
              <a:r>
                <a:rPr lang="en-US" sz="1400" dirty="0">
                  <a:highlight>
                    <a:srgbClr val="000000"/>
                  </a:highlight>
                </a:rPr>
                <a:t> inside of the foreach loops)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ECBB6D0-D3E4-415A-9057-B88039EED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4390" y="1486726"/>
              <a:ext cx="2214721" cy="261372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9D213B4-B15C-4396-BD9E-6C2E88CB5EFD}"/>
              </a:ext>
            </a:extLst>
          </p:cNvPr>
          <p:cNvSpPr txBox="1">
            <a:spLocks/>
          </p:cNvSpPr>
          <p:nvPr/>
        </p:nvSpPr>
        <p:spPr>
          <a:xfrm>
            <a:off x="8182921" y="5734791"/>
            <a:ext cx="3165986" cy="99118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4. </a:t>
            </a:r>
            <a:r>
              <a:rPr lang="en-US" dirty="0">
                <a:highlight>
                  <a:srgbClr val="000000"/>
                </a:highlight>
              </a:rPr>
              <a:t>Depends on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dirty="0">
                <a:highlight>
                  <a:srgbClr val="000000"/>
                </a:highlight>
              </a:rPr>
              <a:t>/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state of </a:t>
            </a:r>
            <a:r>
              <a:rPr lang="en-US" b="1" dirty="0">
                <a:highlight>
                  <a:srgbClr val="000000"/>
                </a:highlight>
              </a:rPr>
              <a:t>MoveNext()</a:t>
            </a:r>
            <a:r>
              <a:rPr lang="en-US" dirty="0">
                <a:highlight>
                  <a:srgbClr val="000000"/>
                </a:highlight>
              </a:rPr>
              <a:t> method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the loop will continue or not</a:t>
            </a:r>
            <a:endParaRPr lang="en-US" u="sng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76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  <p:bldP spid="12" grpId="0"/>
      <p:bldP spid="12" grpId="1"/>
      <p:bldP spid="3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 Method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Strategy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control which custom iterator should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used with a specific custom collection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BC90B-4902-4E81-A17B-D02BE5415A9C}"/>
              </a:ext>
            </a:extLst>
          </p:cNvPr>
          <p:cNvSpPr txBox="1">
            <a:spLocks/>
          </p:cNvSpPr>
          <p:nvPr/>
        </p:nvSpPr>
        <p:spPr>
          <a:xfrm>
            <a:off x="522288" y="3949621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Memento</a:t>
            </a:r>
            <a:r>
              <a:rPr lang="en-US" dirty="0">
                <a:highlight>
                  <a:srgbClr val="000000"/>
                </a:highlight>
              </a:rPr>
              <a:t> design pattern would allow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preserve the current iteration state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case of rolling it back a bit later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07DB8-7478-4D9C-BB76-69916573DD6D}"/>
              </a:ext>
            </a:extLst>
          </p:cNvPr>
          <p:cNvSpPr txBox="1">
            <a:spLocks/>
          </p:cNvSpPr>
          <p:nvPr/>
        </p:nvSpPr>
        <p:spPr>
          <a:xfrm>
            <a:off x="7705212" y="3949620"/>
            <a:ext cx="4039747" cy="72305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700" dirty="0">
                <a:highlight>
                  <a:srgbClr val="000000"/>
                </a:highlight>
              </a:rPr>
              <a:t>Using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Visitor</a:t>
            </a:r>
            <a:r>
              <a:rPr lang="en-US" sz="1700" dirty="0">
                <a:highlight>
                  <a:srgbClr val="000000"/>
                </a:highlight>
              </a:rPr>
              <a:t> design pattern and additional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operation can be executed on the currently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iterated element (regardless it’s type)</a:t>
            </a:r>
          </a:p>
        </p:txBody>
      </p:sp>
    </p:spTree>
    <p:extLst>
      <p:ext uri="{BB962C8B-B14F-4D97-AF65-F5344CB8AC3E}">
        <p14:creationId xmlns:p14="http://schemas.microsoft.com/office/powerpoint/2010/main" val="25394557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Always implement the most basic methods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</a:t>
            </a:r>
            <a:r>
              <a:rPr lang="en-US" sz="2000" b="1" cap="none" dirty="0">
                <a:solidFill>
                  <a:schemeClr val="bg1"/>
                </a:solidFill>
              </a:rPr>
              <a:t>Count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GetEnumerator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MoveNext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Current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Clear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ToString</a:t>
            </a:r>
            <a:r>
              <a:rPr lang="en-US" sz="2000" cap="none" dirty="0">
                <a:solidFill>
                  <a:schemeClr val="bg1"/>
                </a:solidFill>
              </a:rPr>
              <a:t>(), to ensure that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custom iterator (wrapper) class will behave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a real collection – not only in foreach.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665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11. Observer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Notify</a:t>
            </a:r>
            <a:r>
              <a:rPr lang="en-US" sz="1800" cap="none" dirty="0">
                <a:highlight>
                  <a:srgbClr val="000000"/>
                </a:highlight>
              </a:rPr>
              <a:t> others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when</a:t>
            </a:r>
            <a:r>
              <a:rPr lang="en-US" sz="1800" cap="none" dirty="0">
                <a:highlight>
                  <a:srgbClr val="000000"/>
                </a:highlight>
              </a:rPr>
              <a:t>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state</a:t>
            </a:r>
            <a:r>
              <a:rPr lang="en-US" sz="1800" cap="none" dirty="0">
                <a:highlight>
                  <a:srgbClr val="000000"/>
                </a:highlight>
              </a:rPr>
              <a:t> of an object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was changed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to create a </a:t>
            </a:r>
            <a:r>
              <a:rPr lang="en-US" sz="1800" b="1" cap="none" dirty="0">
                <a:highlight>
                  <a:srgbClr val="000000"/>
                </a:highlight>
              </a:rPr>
              <a:t>one-to-many</a:t>
            </a:r>
            <a:r>
              <a:rPr lang="en-US" sz="1800" cap="none" dirty="0">
                <a:highlight>
                  <a:srgbClr val="000000"/>
                </a:highlight>
              </a:rPr>
              <a:t> relationship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between </a:t>
            </a:r>
            <a:r>
              <a:rPr lang="en-US" sz="1800" b="1" cap="none" dirty="0">
                <a:highlight>
                  <a:srgbClr val="000000"/>
                </a:highlight>
              </a:rPr>
              <a:t>observed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subject</a:t>
            </a:r>
            <a:r>
              <a:rPr lang="en-US" sz="1800" cap="none" dirty="0">
                <a:highlight>
                  <a:srgbClr val="000000"/>
                </a:highlight>
              </a:rPr>
              <a:t>) object and its </a:t>
            </a:r>
            <a:r>
              <a:rPr lang="en-US" sz="1800" b="1" cap="none" dirty="0">
                <a:highlight>
                  <a:srgbClr val="000000"/>
                </a:highlight>
              </a:rPr>
              <a:t>observers</a:t>
            </a:r>
            <a:br>
              <a:rPr lang="en-US" sz="1800" b="1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subscribers</a:t>
            </a:r>
            <a:r>
              <a:rPr lang="en-US" sz="1800" cap="none" dirty="0">
                <a:highlight>
                  <a:srgbClr val="000000"/>
                </a:highlight>
              </a:rPr>
              <a:t>) that are going to be notified as soon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as the </a:t>
            </a:r>
            <a:r>
              <a:rPr lang="en-US" sz="1800" b="1" cap="none" dirty="0">
                <a:highlight>
                  <a:srgbClr val="000000"/>
                </a:highlight>
              </a:rPr>
              <a:t>state</a:t>
            </a:r>
            <a:r>
              <a:rPr lang="en-US" sz="1800" cap="none" dirty="0">
                <a:highlight>
                  <a:srgbClr val="000000"/>
                </a:highlight>
              </a:rPr>
              <a:t> of the observed object is changed.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Observer Design Pattern">
            <a:extLst>
              <a:ext uri="{FF2B5EF4-FFF2-40B4-BE49-F238E27FC236}">
                <a16:creationId xmlns:a16="http://schemas.microsoft.com/office/drawing/2014/main" id="{985EDF87-C5F5-4422-BDC6-C2BA1B53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257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Possible to introduce new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without changing anything on the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 state. Independency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Clean way of propagating states: </a:t>
            </a:r>
            <a:r>
              <a:rPr lang="en-US" dirty="0">
                <a:highlight>
                  <a:srgbClr val="000000"/>
                </a:highlight>
              </a:rPr>
              <a:t>Creating many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to listen one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. Objects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not subscribing to </a:t>
            </a:r>
            <a:r>
              <a:rPr lang="en-US" b="1" dirty="0">
                <a:highlight>
                  <a:srgbClr val="000000"/>
                </a:highlight>
              </a:rPr>
              <a:t>publisher</a:t>
            </a:r>
            <a:r>
              <a:rPr lang="en-US" dirty="0">
                <a:highlight>
                  <a:srgbClr val="000000"/>
                </a:highlight>
              </a:rPr>
              <a:t> are not affected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Creating relations between objects in real-time:</a:t>
            </a:r>
            <a:r>
              <a:rPr lang="en-US" dirty="0">
                <a:highlight>
                  <a:srgbClr val="000000"/>
                </a:highlight>
              </a:rPr>
              <a:t> you can </a:t>
            </a:r>
            <a:r>
              <a:rPr lang="en-US" b="1" dirty="0">
                <a:highlight>
                  <a:srgbClr val="000000"/>
                </a:highlight>
              </a:rPr>
              <a:t>Subscribe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highlight>
                  <a:srgbClr val="000000"/>
                </a:highlight>
              </a:rPr>
              <a:t>Unsubscribe</a:t>
            </a:r>
            <a:r>
              <a:rPr lang="en-US" dirty="0">
                <a:highlight>
                  <a:srgbClr val="000000"/>
                </a:highlight>
              </a:rPr>
              <a:t> anytime; this connection does not need to be predefined as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classical inheritance/usage OOP relationship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Fire and forget: </a:t>
            </a:r>
            <a:r>
              <a:rPr lang="en-US" b="1" dirty="0">
                <a:highlight>
                  <a:srgbClr val="000000"/>
                </a:highlight>
              </a:rPr>
              <a:t>Subscribers</a:t>
            </a:r>
            <a:r>
              <a:rPr lang="en-US" dirty="0">
                <a:highlight>
                  <a:srgbClr val="000000"/>
                </a:highlight>
              </a:rPr>
              <a:t>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notified in a hard to predict order</a:t>
            </a:r>
          </a:p>
        </p:txBody>
      </p:sp>
    </p:spTree>
    <p:extLst>
      <p:ext uri="{BB962C8B-B14F-4D97-AF65-F5344CB8AC3E}">
        <p14:creationId xmlns:p14="http://schemas.microsoft.com/office/powerpoint/2010/main" val="31717931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https://refactoring.guru/design-patterns/observer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https://refactoring.guru/design-patterns/observer/csharp/example/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https://www.dofactory.com/net/observer-design-pattern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14270-356E-4A6B-AD3F-38CA118E1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913" y="4603472"/>
            <a:ext cx="7882174" cy="141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3F92A-B17D-44AB-A7A3-44008203B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393" y="1456267"/>
            <a:ext cx="4543213" cy="2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686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14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647489" y="3800542"/>
            <a:ext cx="1277966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No observers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 descr="132,836 Baking Cake Stock Photos, Pictures &amp; Royalty-Free Images - iStock">
            <a:extLst>
              <a:ext uri="{FF2B5EF4-FFF2-40B4-BE49-F238E27FC236}">
                <a16:creationId xmlns:a16="http://schemas.microsoft.com/office/drawing/2014/main" id="{524B8056-B903-4106-9D7B-68811FA2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18" y="1673445"/>
            <a:ext cx="2914650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-teen black girl standing at the hob in the - stock photo 798628 |  Crushpixel">
            <a:extLst>
              <a:ext uri="{FF2B5EF4-FFF2-40B4-BE49-F238E27FC236}">
                <a16:creationId xmlns:a16="http://schemas.microsoft.com/office/drawing/2014/main" id="{85514639-0661-4E1A-9FED-AF68CBA9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4" y="3988816"/>
            <a:ext cx="2914651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3,490 Mature Adult Cooking Stock Photos, Pictures &amp; Royalty-Free Images -  iStock">
            <a:extLst>
              <a:ext uri="{FF2B5EF4-FFF2-40B4-BE49-F238E27FC236}">
                <a16:creationId xmlns:a16="http://schemas.microsoft.com/office/drawing/2014/main" id="{05108B54-DE8C-4646-8FF6-76500E76E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33" y="1673445"/>
            <a:ext cx="2914650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36C70E-94E4-407F-9DFF-A967BC3A778F}"/>
              </a:ext>
            </a:extLst>
          </p:cNvPr>
          <p:cNvSpPr txBox="1">
            <a:spLocks/>
          </p:cNvSpPr>
          <p:nvPr/>
        </p:nvSpPr>
        <p:spPr>
          <a:xfrm>
            <a:off x="8266545" y="3800542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“Let me know when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cake is done”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6D904E-CC69-4E9E-8785-1D04A1AF3ABD}"/>
              </a:ext>
            </a:extLst>
          </p:cNvPr>
          <p:cNvSpPr txBox="1">
            <a:spLocks/>
          </p:cNvSpPr>
          <p:nvPr/>
        </p:nvSpPr>
        <p:spPr>
          <a:xfrm>
            <a:off x="4091708" y="6111536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“Let me know when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cake is done”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D67CA6-F86A-48B4-97ED-369FC5528667}"/>
              </a:ext>
            </a:extLst>
          </p:cNvPr>
          <p:cNvSpPr txBox="1">
            <a:spLocks/>
          </p:cNvSpPr>
          <p:nvPr/>
        </p:nvSpPr>
        <p:spPr>
          <a:xfrm>
            <a:off x="6095999" y="6111536"/>
            <a:ext cx="2004291" cy="6144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“Yes, I want to try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cake as well”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10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9" grpId="0"/>
      <p:bldP spid="20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080B5A-B2FC-4EA1-83C0-B268C9858EC2}"/>
              </a:ext>
            </a:extLst>
          </p:cNvPr>
          <p:cNvGrpSpPr/>
          <p:nvPr/>
        </p:nvGrpSpPr>
        <p:grpSpPr>
          <a:xfrm>
            <a:off x="2378572" y="2126673"/>
            <a:ext cx="2969282" cy="2992176"/>
            <a:chOff x="2378572" y="2126673"/>
            <a:chExt cx="2969282" cy="2992176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4D67CA6-F86A-48B4-97ED-369FC5528667}"/>
                </a:ext>
              </a:extLst>
            </p:cNvPr>
            <p:cNvSpPr txBox="1">
              <a:spLocks/>
            </p:cNvSpPr>
            <p:nvPr/>
          </p:nvSpPr>
          <p:spPr>
            <a:xfrm>
              <a:off x="2861067" y="4504409"/>
              <a:ext cx="2004291" cy="614440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The source of news =&gt; </a:t>
              </a:r>
              <a:r>
                <a:rPr lang="en-US" sz="1600" b="1" dirty="0">
                  <a:highlight>
                    <a:srgbClr val="000000"/>
                  </a:highlight>
                </a:rPr>
                <a:t>notification</a:t>
              </a:r>
              <a:r>
                <a:rPr lang="en-US" sz="1600" dirty="0">
                  <a:highlight>
                    <a:srgbClr val="000000"/>
                  </a:highlight>
                </a:rPr>
                <a:t> recipients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pic>
          <p:nvPicPr>
            <p:cNvPr id="2050" name="Picture 2" descr="cdn-images-1.medium.com/fit/t/1600/480/1*FzSIaXspL...">
              <a:extLst>
                <a:ext uri="{FF2B5EF4-FFF2-40B4-BE49-F238E27FC236}">
                  <a16:creationId xmlns:a16="http://schemas.microsoft.com/office/drawing/2014/main" id="{47F27425-756A-409B-8D6F-EF7C4A0E59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6" r="28485"/>
            <a:stretch/>
          </p:blipFill>
          <p:spPr bwMode="auto">
            <a:xfrm>
              <a:off x="2378572" y="2126673"/>
              <a:ext cx="2969282" cy="21774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98517A-AA8E-4006-A2E1-9CBB6FE7EBF2}"/>
              </a:ext>
            </a:extLst>
          </p:cNvPr>
          <p:cNvGrpSpPr/>
          <p:nvPr/>
        </p:nvGrpSpPr>
        <p:grpSpPr>
          <a:xfrm>
            <a:off x="6844148" y="2126673"/>
            <a:ext cx="2835716" cy="2992176"/>
            <a:chOff x="6844148" y="2126673"/>
            <a:chExt cx="2835716" cy="2992176"/>
          </a:xfrm>
        </p:grpSpPr>
        <p:pic>
          <p:nvPicPr>
            <p:cNvPr id="2052" name="Picture 4" descr="3 Easy Tips to Boost Your Newsletter Sign Ups — Sassy Digital">
              <a:extLst>
                <a:ext uri="{FF2B5EF4-FFF2-40B4-BE49-F238E27FC236}">
                  <a16:creationId xmlns:a16="http://schemas.microsoft.com/office/drawing/2014/main" id="{93B1D341-BAE7-4CA8-A78D-629352918E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" t="3222" r="2486" b="6142"/>
            <a:stretch/>
          </p:blipFill>
          <p:spPr bwMode="auto">
            <a:xfrm>
              <a:off x="6844148" y="2126673"/>
              <a:ext cx="2835716" cy="21774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13AA33B-0853-45DC-AF1D-3A7C702C02A9}"/>
                </a:ext>
              </a:extLst>
            </p:cNvPr>
            <p:cNvSpPr txBox="1">
              <a:spLocks/>
            </p:cNvSpPr>
            <p:nvPr/>
          </p:nvSpPr>
          <p:spPr>
            <a:xfrm>
              <a:off x="7259860" y="4504409"/>
              <a:ext cx="2004291" cy="61444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Subscribing to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 </a:t>
              </a:r>
              <a:r>
                <a:rPr lang="en-US" sz="1600" b="1" dirty="0">
                  <a:highlight>
                    <a:srgbClr val="000000"/>
                  </a:highlight>
                </a:rPr>
                <a:t>newsletter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9FE375F-42CE-4F33-B08B-891BFA527719}"/>
              </a:ext>
            </a:extLst>
          </p:cNvPr>
          <p:cNvSpPr txBox="1">
            <a:spLocks/>
          </p:cNvSpPr>
          <p:nvPr/>
        </p:nvSpPr>
        <p:spPr>
          <a:xfrm>
            <a:off x="309497" y="6180810"/>
            <a:ext cx="2627667" cy="34006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The technology of </a:t>
            </a:r>
            <a:r>
              <a:rPr lang="en-US" sz="1600" b="1" dirty="0">
                <a:highlight>
                  <a:srgbClr val="000000"/>
                </a:highlight>
              </a:rPr>
              <a:t>webhooks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946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39151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3AAB5-7352-452E-AED7-A92548DACD23}"/>
              </a:ext>
            </a:extLst>
          </p:cNvPr>
          <p:cNvGrpSpPr/>
          <p:nvPr/>
        </p:nvGrpSpPr>
        <p:grpSpPr>
          <a:xfrm>
            <a:off x="1027586" y="2990752"/>
            <a:ext cx="4476750" cy="2197149"/>
            <a:chOff x="1027586" y="2089101"/>
            <a:chExt cx="4476750" cy="2197149"/>
          </a:xfrm>
        </p:grpSpPr>
        <p:pic>
          <p:nvPicPr>
            <p:cNvPr id="3074" name="Picture 2" descr="Subscription mechanism">
              <a:extLst>
                <a:ext uri="{FF2B5EF4-FFF2-40B4-BE49-F238E27FC236}">
                  <a16:creationId xmlns:a16="http://schemas.microsoft.com/office/drawing/2014/main" id="{9FA5205D-76D5-4852-B31B-90465C902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586" y="2571750"/>
              <a:ext cx="4476750" cy="17145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6EF7A181-B163-4167-B5AB-131B0E02FA39}"/>
                </a:ext>
              </a:extLst>
            </p:cNvPr>
            <p:cNvSpPr txBox="1">
              <a:spLocks/>
            </p:cNvSpPr>
            <p:nvPr/>
          </p:nvSpPr>
          <p:spPr>
            <a:xfrm>
              <a:off x="2547873" y="2089101"/>
              <a:ext cx="1436176" cy="3400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1. Subscribing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64A3CFE-492D-46D9-AFE1-33BB15B5D17E}"/>
              </a:ext>
            </a:extLst>
          </p:cNvPr>
          <p:cNvGrpSpPr/>
          <p:nvPr/>
        </p:nvGrpSpPr>
        <p:grpSpPr>
          <a:xfrm>
            <a:off x="6780213" y="2089100"/>
            <a:ext cx="4381500" cy="4006900"/>
            <a:chOff x="6990195" y="2089100"/>
            <a:chExt cx="4381500" cy="4006900"/>
          </a:xfrm>
        </p:grpSpPr>
        <p:pic>
          <p:nvPicPr>
            <p:cNvPr id="3076" name="Picture 4" descr="Notification methods">
              <a:extLst>
                <a:ext uri="{FF2B5EF4-FFF2-40B4-BE49-F238E27FC236}">
                  <a16:creationId xmlns:a16="http://schemas.microsoft.com/office/drawing/2014/main" id="{2B09AEE6-A70F-4470-A464-2FE1A7916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195" y="2571750"/>
              <a:ext cx="4381500" cy="35242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D9FCF8DB-A610-4332-B5DA-C19BDE6025BF}"/>
                </a:ext>
              </a:extLst>
            </p:cNvPr>
            <p:cNvSpPr txBox="1">
              <a:spLocks/>
            </p:cNvSpPr>
            <p:nvPr/>
          </p:nvSpPr>
          <p:spPr>
            <a:xfrm>
              <a:off x="7884863" y="2089100"/>
              <a:ext cx="2592164" cy="3400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2. Sending / receiving update</a:t>
              </a:r>
              <a:endPara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BA4F87-26C5-4F74-980B-CA09D3F24F3B}"/>
              </a:ext>
            </a:extLst>
          </p:cNvPr>
          <p:cNvSpPr txBox="1">
            <a:spLocks/>
          </p:cNvSpPr>
          <p:nvPr/>
        </p:nvSpPr>
        <p:spPr>
          <a:xfrm>
            <a:off x="1444128" y="1023216"/>
            <a:ext cx="1991799" cy="94631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The idea behind:</a:t>
            </a:r>
            <a:br>
              <a:rPr lang="en-US" sz="2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Simultaneous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effortless update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06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Observer pattern example">
            <a:extLst>
              <a:ext uri="{FF2B5EF4-FFF2-40B4-BE49-F238E27FC236}">
                <a16:creationId xmlns:a16="http://schemas.microsoft.com/office/drawing/2014/main" id="{EA4F13A9-0A14-4F12-B29C-EA48A21D4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2022186"/>
            <a:ext cx="48577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6015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DF2104-47FA-4F83-A358-E4B5BB0E7CFE}"/>
              </a:ext>
            </a:extLst>
          </p:cNvPr>
          <p:cNvSpPr txBox="1"/>
          <p:nvPr/>
        </p:nvSpPr>
        <p:spPr>
          <a:xfrm>
            <a:off x="166255" y="810758"/>
            <a:ext cx="3491345" cy="5816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Symbol {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; }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_price;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Price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Notify if price changed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00" dirty="0">
                <a:highlight>
                  <a:srgbClr val="000000"/>
                </a:highlight>
              </a:rPr>
              <a:t> 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value</a:t>
            </a:r>
            <a:r>
              <a:rPr lang="en-US" sz="1200" dirty="0">
                <a:highlight>
                  <a:srgbClr val="000000"/>
                </a:highlight>
              </a:rPr>
              <a:t> !=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._price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value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    Notify();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&gt; _investors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symbol,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double</a:t>
            </a:r>
            <a:r>
              <a:rPr lang="en-US" sz="1200" dirty="0">
                <a:highlight>
                  <a:srgbClr val="000000"/>
                </a:highlight>
              </a:rPr>
              <a:t> initPrice)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.Symbol = symbol;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.Price = initPrice;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Methods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79AEE-484A-4CFB-B95B-488FD26CEE5C}"/>
              </a:ext>
            </a:extLst>
          </p:cNvPr>
          <p:cNvSpPr txBox="1"/>
          <p:nvPr/>
        </p:nvSpPr>
        <p:spPr>
          <a:xfrm>
            <a:off x="3786911" y="3392906"/>
            <a:ext cx="3371273" cy="3231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Attach(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 investor)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._investors.Add(investor);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Detach(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  <a:r>
              <a:rPr lang="en-US" sz="1200" dirty="0">
                <a:highlight>
                  <a:srgbClr val="000000"/>
                </a:highlight>
              </a:rPr>
              <a:t> investor)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._investors.Remove(investor);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Notify()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sz="1200" dirty="0">
                <a:highlight>
                  <a:srgbClr val="000000"/>
                </a:highlight>
              </a:rPr>
              <a:t> 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200" dirty="0">
                <a:highlight>
                  <a:srgbClr val="000000"/>
                </a:highlight>
              </a:rPr>
              <a:t> investor in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._investors)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    investor.Update(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B3F9C-EC6F-4DC1-84BD-7C647F3D78E5}"/>
              </a:ext>
            </a:extLst>
          </p:cNvPr>
          <p:cNvSpPr txBox="1"/>
          <p:nvPr/>
        </p:nvSpPr>
        <p:spPr>
          <a:xfrm>
            <a:off x="9809018" y="309618"/>
            <a:ext cx="208741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Update(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D2041-039F-4851-9029-A6CBE7760AD5}"/>
              </a:ext>
            </a:extLst>
          </p:cNvPr>
          <p:cNvSpPr txBox="1"/>
          <p:nvPr/>
        </p:nvSpPr>
        <p:spPr>
          <a:xfrm>
            <a:off x="8405090" y="1382864"/>
            <a:ext cx="349134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Investor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IInvestor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_name;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 {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200" dirty="0">
                <a:highlight>
                  <a:srgbClr val="000000"/>
                </a:highlight>
              </a:rPr>
              <a:t>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200" dirty="0">
                <a:highlight>
                  <a:srgbClr val="000000"/>
                </a:highlight>
              </a:rPr>
              <a:t>;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Investor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200" dirty="0">
                <a:highlight>
                  <a:srgbClr val="000000"/>
                </a:highlight>
              </a:rPr>
              <a:t> name)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._name = name;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Update(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stock)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200" dirty="0">
                <a:highlight>
                  <a:srgbClr val="000000"/>
                </a:highlight>
              </a:rPr>
              <a:t>.WriteLine(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$"Stock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highlight>
                  <a:srgbClr val="000000"/>
                </a:highlight>
              </a:rPr>
              <a:t>{stock.Symbol}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   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 changed price: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highlight>
                  <a:srgbClr val="000000"/>
                </a:highlight>
              </a:rPr>
              <a:t>{stock.Price}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highlight>
                  <a:srgbClr val="000000"/>
                </a:highlight>
              </a:rPr>
              <a:t>\"</a:t>
            </a:r>
            <a:r>
              <a:rPr lang="en-US" sz="1200" dirty="0">
                <a:solidFill>
                  <a:schemeClr val="accent5"/>
                </a:solidFill>
                <a:highlight>
                  <a:srgbClr val="000000"/>
                </a:highlight>
              </a:rPr>
              <a:t>"</a:t>
            </a:r>
            <a:r>
              <a:rPr lang="en-US" sz="12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D739A-C864-4CFB-8DB5-1D0818FA5C1C}"/>
              </a:ext>
            </a:extLst>
          </p:cNvPr>
          <p:cNvSpPr txBox="1"/>
          <p:nvPr/>
        </p:nvSpPr>
        <p:spPr>
          <a:xfrm>
            <a:off x="1300017" y="317487"/>
            <a:ext cx="9190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highlight>
                  <a:srgbClr val="000000"/>
                </a:highlight>
              </a:rPr>
              <a:t>PUBLISHER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4199C-63EB-4695-BAD7-1F46861ED252}"/>
              </a:ext>
            </a:extLst>
          </p:cNvPr>
          <p:cNvSpPr txBox="1"/>
          <p:nvPr/>
        </p:nvSpPr>
        <p:spPr>
          <a:xfrm>
            <a:off x="8405090" y="863616"/>
            <a:ext cx="100099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highlight>
                  <a:srgbClr val="000000"/>
                </a:highlight>
              </a:rPr>
              <a:t>SUBSCRIBER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BEEAB0-78E8-4205-AAB0-5B15769F83EA}"/>
              </a:ext>
            </a:extLst>
          </p:cNvPr>
          <p:cNvSpPr txBox="1"/>
          <p:nvPr/>
        </p:nvSpPr>
        <p:spPr>
          <a:xfrm>
            <a:off x="3786911" y="2274219"/>
            <a:ext cx="263525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Stock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BaseStock</a:t>
            </a:r>
            <a:r>
              <a:rPr lang="en-US" sz="12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19DF1E-F696-4E08-82FA-FB35FD16345B}"/>
              </a:ext>
            </a:extLst>
          </p:cNvPr>
          <p:cNvGrpSpPr/>
          <p:nvPr/>
        </p:nvGrpSpPr>
        <p:grpSpPr>
          <a:xfrm>
            <a:off x="8076334" y="5239565"/>
            <a:ext cx="3820101" cy="1384995"/>
            <a:chOff x="8076334" y="5239565"/>
            <a:chExt cx="3820101" cy="13849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C7CE54-338F-4112-8670-99023A2054D7}"/>
                </a:ext>
              </a:extLst>
            </p:cNvPr>
            <p:cNvSpPr txBox="1"/>
            <p:nvPr/>
          </p:nvSpPr>
          <p:spPr>
            <a:xfrm>
              <a:off x="8848434" y="5239565"/>
              <a:ext cx="3048001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Initialization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200" dirty="0">
                  <a:highlight>
                    <a:srgbClr val="000000"/>
                  </a:highlight>
                </a:rPr>
                <a:t> cocaCola = </a:t>
              </a: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200" dirty="0">
                  <a:highlight>
                    <a:srgbClr val="000000"/>
                  </a:highlight>
                </a:rPr>
                <a:t> </a:t>
              </a:r>
              <a:r>
                <a:rPr lang="en-US" sz="12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Stock</a:t>
              </a:r>
              <a:r>
                <a:rPr lang="en-US" sz="1200" dirty="0">
                  <a:highlight>
                    <a:srgbClr val="000000"/>
                  </a:highlight>
                </a:rPr>
                <a:t>(</a:t>
              </a:r>
              <a:r>
                <a:rPr lang="en-US" sz="1200" dirty="0">
                  <a:solidFill>
                    <a:schemeClr val="accent5"/>
                  </a:solidFill>
                  <a:highlight>
                    <a:srgbClr val="000000"/>
                  </a:highlight>
                </a:rPr>
                <a:t>"KO"</a:t>
              </a:r>
              <a:r>
                <a:rPr lang="en-US" sz="1200" dirty="0">
                  <a:highlight>
                    <a:srgbClr val="000000"/>
                  </a:highlight>
                </a:rPr>
                <a:t>, </a:t>
              </a:r>
              <a:r>
                <a:rPr lang="en-US" sz="12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62.5</a:t>
              </a:r>
              <a:r>
                <a:rPr lang="en-US" sz="1200" dirty="0">
                  <a:highlight>
                    <a:srgbClr val="000000"/>
                  </a:highlight>
                </a:rPr>
                <a:t>);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200" dirty="0">
                  <a:highlight>
                    <a:srgbClr val="000000"/>
                  </a:highlight>
                </a:rPr>
                <a:t> investor = </a:t>
              </a:r>
              <a:r>
                <a:rPr lang="en-US" sz="12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200" dirty="0">
                  <a:highlight>
                    <a:srgbClr val="000000"/>
                  </a:highlight>
                </a:rPr>
                <a:t> </a:t>
              </a:r>
              <a:r>
                <a:rPr lang="en-US" sz="12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Investor</a:t>
              </a:r>
              <a:r>
                <a:rPr lang="en-US" sz="1200" dirty="0">
                  <a:highlight>
                    <a:srgbClr val="000000"/>
                  </a:highlight>
                </a:rPr>
                <a:t>(</a:t>
              </a:r>
              <a:r>
                <a:rPr lang="en-US" sz="1200" dirty="0">
                  <a:solidFill>
                    <a:schemeClr val="accent5"/>
                  </a:solidFill>
                  <a:highlight>
                    <a:srgbClr val="000000"/>
                  </a:highlight>
                </a:rPr>
                <a:t>"Monica"</a:t>
              </a:r>
              <a:r>
                <a:rPr lang="en-US" sz="1200" dirty="0">
                  <a:highlight>
                    <a:srgbClr val="000000"/>
                  </a:highlight>
                </a:rPr>
                <a:t>);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highlight>
                    <a:srgbClr val="000000"/>
                  </a:highlight>
                </a:rPr>
                <a:t>cocaCola.Attach(investor);  </a:t>
              </a:r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Subscribing</a:t>
              </a:r>
              <a:br>
                <a:rPr lang="en-US" sz="1200" dirty="0">
                  <a:highlight>
                    <a:srgbClr val="000000"/>
                  </a:highlight>
                </a:rPr>
              </a:br>
              <a:br>
                <a:rPr lang="en-US" sz="1200" dirty="0">
                  <a:highlight>
                    <a:srgbClr val="000000"/>
                  </a:highlight>
                </a:rPr>
              </a:br>
              <a:r>
                <a:rPr lang="en-US" sz="1200" dirty="0">
                  <a:highlight>
                    <a:srgbClr val="000000"/>
                  </a:highlight>
                </a:rPr>
                <a:t>cocaCola.Price = </a:t>
              </a:r>
              <a:r>
                <a:rPr lang="en-US" sz="12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64.0</a:t>
              </a:r>
              <a:r>
                <a:rPr lang="en-US" sz="1200" dirty="0">
                  <a:highlight>
                    <a:srgbClr val="000000"/>
                  </a:highlight>
                </a:rPr>
                <a:t>;  </a:t>
              </a:r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Monica was notified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C35E0-4862-4411-BE10-16D8B15DEADB}"/>
                </a:ext>
              </a:extLst>
            </p:cNvPr>
            <p:cNvSpPr txBox="1"/>
            <p:nvPr/>
          </p:nvSpPr>
          <p:spPr>
            <a:xfrm>
              <a:off x="8076334" y="5239565"/>
              <a:ext cx="65751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200" b="1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22" name="Tytuł 1">
            <a:extLst>
              <a:ext uri="{FF2B5EF4-FFF2-40B4-BE49-F238E27FC236}">
                <a16:creationId xmlns:a16="http://schemas.microsoft.com/office/drawing/2014/main" id="{EAADB74D-08B2-4F40-BA88-7136191358E2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192819-F50E-4821-8C62-50D25CD0E4CB}"/>
              </a:ext>
            </a:extLst>
          </p:cNvPr>
          <p:cNvSpPr/>
          <p:nvPr/>
        </p:nvSpPr>
        <p:spPr>
          <a:xfrm>
            <a:off x="749935" y="2645393"/>
            <a:ext cx="2098040" cy="119318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19D14-96F6-4614-85E1-3DA8D0DA8BB4}"/>
              </a:ext>
            </a:extLst>
          </p:cNvPr>
          <p:cNvSpPr/>
          <p:nvPr/>
        </p:nvSpPr>
        <p:spPr>
          <a:xfrm>
            <a:off x="4377630" y="5967418"/>
            <a:ext cx="1451670" cy="25240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B2BC15-CD16-45FF-964D-57F098FAF58F}"/>
              </a:ext>
            </a:extLst>
          </p:cNvPr>
          <p:cNvSpPr/>
          <p:nvPr/>
        </p:nvSpPr>
        <p:spPr>
          <a:xfrm>
            <a:off x="8711504" y="3590925"/>
            <a:ext cx="3080445" cy="99059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C4E144-488A-4B3B-BF6B-DF55B8D89E57}"/>
              </a:ext>
            </a:extLst>
          </p:cNvPr>
          <p:cNvSpPr/>
          <p:nvPr/>
        </p:nvSpPr>
        <p:spPr>
          <a:xfrm>
            <a:off x="8893693" y="6372225"/>
            <a:ext cx="1450458" cy="20813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9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9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04996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Alternatives for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Observer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to connect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senders with receivers are: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Chain of</a:t>
            </a:r>
            <a:b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Responsibility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Command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Mediator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04996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Mediator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Observer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are very similar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and can be used </a:t>
            </a:r>
            <a:r>
              <a:rPr lang="en-US" u="sng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interchangeably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or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u="sng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simultaneously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(like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 /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D2A594-C98B-4ACF-8DA8-62E803A8EDB2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</a:t>
            </a:r>
            <a:r>
              <a:rPr lang="en-US" b="1" dirty="0">
                <a:highlight>
                  <a:srgbClr val="000000"/>
                </a:highlight>
              </a:rPr>
              <a:t>Publishers</a:t>
            </a:r>
            <a:r>
              <a:rPr lang="en-US" dirty="0">
                <a:highlight>
                  <a:srgbClr val="000000"/>
                </a:highlight>
              </a:rPr>
              <a:t> and </a:t>
            </a:r>
            <a:r>
              <a:rPr lang="en-US" b="1" dirty="0">
                <a:highlight>
                  <a:srgbClr val="000000"/>
                </a:highlight>
              </a:rPr>
              <a:t>Listeners</a:t>
            </a:r>
            <a:r>
              <a:rPr lang="en-US" dirty="0">
                <a:highlight>
                  <a:srgbClr val="000000"/>
                </a:highlight>
              </a:rPr>
              <a:t>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04E5E-00CD-4B8C-9D18-CDD2EB461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089" y="5242104"/>
            <a:ext cx="4265659" cy="1439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B2176F-AB54-46E9-8649-384DE3E4B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74" y="5242105"/>
            <a:ext cx="4054607" cy="12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methods such as: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	</a:t>
            </a:r>
            <a:r>
              <a:rPr lang="en-US" sz="2000" b="1" cap="none" dirty="0">
                <a:solidFill>
                  <a:schemeClr val="bg1"/>
                </a:solidFill>
              </a:rPr>
              <a:t>Subscribe</a:t>
            </a:r>
            <a:r>
              <a:rPr lang="en-US" sz="2000" cap="none" dirty="0">
                <a:solidFill>
                  <a:schemeClr val="bg1"/>
                </a:solidFill>
              </a:rPr>
              <a:t>() / </a:t>
            </a:r>
            <a:r>
              <a:rPr lang="en-US" sz="2000" b="1" cap="none" dirty="0">
                <a:solidFill>
                  <a:schemeClr val="bg1"/>
                </a:solidFill>
              </a:rPr>
              <a:t>Attach</a:t>
            </a:r>
            <a:r>
              <a:rPr lang="en-US" sz="2000" cap="none" dirty="0">
                <a:solidFill>
                  <a:schemeClr val="bg1"/>
                </a:solidFill>
              </a:rPr>
              <a:t>()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	</a:t>
            </a:r>
            <a:r>
              <a:rPr lang="en-US" sz="2000" b="1" cap="none" dirty="0">
                <a:solidFill>
                  <a:schemeClr val="bg1"/>
                </a:solidFill>
              </a:rPr>
              <a:t>Unsubscribe</a:t>
            </a:r>
            <a:r>
              <a:rPr lang="en-US" sz="2000" cap="none" dirty="0">
                <a:solidFill>
                  <a:schemeClr val="bg1"/>
                </a:solidFill>
              </a:rPr>
              <a:t>() / </a:t>
            </a:r>
            <a:r>
              <a:rPr lang="en-US" sz="2000" b="1" cap="none" dirty="0">
                <a:solidFill>
                  <a:schemeClr val="bg1"/>
                </a:solidFill>
              </a:rPr>
              <a:t>Detach</a:t>
            </a:r>
            <a:r>
              <a:rPr lang="en-US" sz="2000" cap="none" dirty="0">
                <a:solidFill>
                  <a:schemeClr val="bg1"/>
                </a:solidFill>
              </a:rPr>
              <a:t>()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The observed class to be called …</a:t>
            </a:r>
            <a:r>
              <a:rPr lang="en-US" sz="2000" b="1" cap="none" dirty="0">
                <a:solidFill>
                  <a:schemeClr val="bg1"/>
                </a:solidFill>
              </a:rPr>
              <a:t>Publisher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The observing classes to be called …</a:t>
            </a:r>
            <a:r>
              <a:rPr lang="en-US" sz="2000" b="1" cap="none" dirty="0">
                <a:solidFill>
                  <a:schemeClr val="bg1"/>
                </a:solidFill>
              </a:rPr>
              <a:t>Listener</a:t>
            </a:r>
          </a:p>
        </p:txBody>
      </p:sp>
    </p:spTree>
    <p:extLst>
      <p:ext uri="{BB962C8B-B14F-4D97-AF65-F5344CB8AC3E}">
        <p14:creationId xmlns:p14="http://schemas.microsoft.com/office/powerpoint/2010/main" val="6318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400" dirty="0">
                <a:highlight>
                  <a:srgbClr val="000000"/>
                </a:highlight>
              </a:rPr>
            </a:br>
            <a:r>
              <a:rPr lang="en-US" sz="1000" dirty="0">
                <a:highlight>
                  <a:srgbClr val="000000"/>
                </a:highlight>
              </a:rPr>
              <a:t>(e.g., DTO workflow, IDisposable pattern,</a:t>
            </a:r>
            <a:br>
              <a:rPr lang="en-US" sz="1000" dirty="0">
                <a:highlight>
                  <a:srgbClr val="000000"/>
                </a:highlight>
              </a:rPr>
            </a:br>
            <a:r>
              <a:rPr lang="en-US" sz="1000" dirty="0">
                <a:highlight>
                  <a:srgbClr val="000000"/>
                </a:highlight>
              </a:rPr>
              <a:t>testing and architecture patterns)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73F07B-0FF8-48C8-99D0-17FA3E3C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2775839"/>
            <a:ext cx="156375" cy="180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2C75D9-0998-4ABB-9454-AC6FE64E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2" y="3339000"/>
            <a:ext cx="156375" cy="1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5A67F1-CE4E-4C0D-BEFC-F946CEC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3568319"/>
            <a:ext cx="156375" cy="180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2A95F0-8DE1-45CF-A83E-911A0069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4041480"/>
            <a:ext cx="156375" cy="180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B222E6-0538-4A57-9EA9-AF65E130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2775839"/>
            <a:ext cx="156375" cy="180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0897654-31F6-4CC1-B5B2-297BEF62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041480"/>
            <a:ext cx="156375" cy="180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58EBDB-1252-4E2A-A1D9-A258DF3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281933"/>
            <a:ext cx="156375" cy="180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D7C1-3B17-4DD9-BC06-87611CD3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751489"/>
            <a:ext cx="156375" cy="18000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878780-7C22-4BA7-ABF9-51C8C43A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2775839"/>
            <a:ext cx="156375" cy="180000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25F2F6-51B0-4C26-83C8-0870FA9B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568319"/>
            <a:ext cx="156375" cy="180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87B1FD-699A-4074-9AB0-A0062022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5016119"/>
            <a:ext cx="156375" cy="180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CD5C05-3ABE-45E7-B1E5-C2528EC4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815969"/>
            <a:ext cx="15637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305904"/>
            <a:ext cx="10881803" cy="3942496"/>
          </a:xfrm>
        </p:spPr>
        <p:txBody>
          <a:bodyPr>
            <a:normAutofit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Simplify creation of the object: </a:t>
            </a:r>
            <a:r>
              <a:rPr lang="en-US" dirty="0">
                <a:highlight>
                  <a:srgbClr val="000000"/>
                </a:highlight>
              </a:rPr>
              <a:t>Without resulting in additional code complexity.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For that reason,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provide user-friendly APIs to be used for creating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(and the alternative ways of creating this object would be advised to remain hidden/restricted):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Private setters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Protected constructor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hide unnecessary object creation details from clients as much as possible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 that it is </a:t>
            </a:r>
            <a:r>
              <a:rPr lang="en-US" b="1" dirty="0">
                <a:highlight>
                  <a:srgbClr val="000000"/>
                </a:highlight>
              </a:rPr>
              <a:t>easy for them to build the object properly and hard to build the object improperly</a:t>
            </a:r>
            <a:r>
              <a:rPr lang="en-US" dirty="0">
                <a:highlight>
                  <a:srgbClr val="000000"/>
                </a:highlight>
              </a:rPr>
              <a:t>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 of the object:</a:t>
            </a:r>
            <a:r>
              <a:rPr lang="en-US" dirty="0">
                <a:highlight>
                  <a:srgbClr val="000000"/>
                </a:highlight>
              </a:rPr>
              <a:t> At the same time, there should be various ways how to initialize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object. Unlike </a:t>
            </a:r>
            <a:r>
              <a:rPr lang="en-US" b="1" dirty="0"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pattern can create a slightly different objects every time.</a:t>
            </a:r>
          </a:p>
        </p:txBody>
      </p:sp>
    </p:spTree>
    <p:extLst>
      <p:ext uri="{BB962C8B-B14F-4D97-AF65-F5344CB8AC3E}">
        <p14:creationId xmlns:p14="http://schemas.microsoft.com/office/powerpoint/2010/main" val="201457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319757"/>
            <a:ext cx="4102826" cy="2771883"/>
            <a:chOff x="617220" y="1312437"/>
            <a:chExt cx="4102826" cy="2771883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312437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427746"/>
            <a:ext cx="4102826" cy="3183239"/>
            <a:chOff x="434340" y="3542737"/>
            <a:chExt cx="4102826" cy="3183239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542737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308763" y="1243544"/>
            <a:ext cx="373475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_burger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5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._burger.NumPatties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._burger.Bacon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BuildCheeseburger()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Reset();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(#1a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Properties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305D1-77A2-43EC-972D-6D064DC29357}"/>
              </a:ext>
            </a:extLst>
          </p:cNvPr>
          <p:cNvGrpSpPr/>
          <p:nvPr/>
        </p:nvGrpSpPr>
        <p:grpSpPr>
          <a:xfrm>
            <a:off x="4222908" y="4484779"/>
            <a:ext cx="7660329" cy="1929411"/>
            <a:chOff x="4222908" y="4484779"/>
            <a:chExt cx="7660329" cy="19294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7325103" y="4936862"/>
              <a:ext cx="4558134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Main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mcDonalds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cheeseburger = mcDonalds.BuildCheesburger();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222908" y="5482486"/>
              <a:ext cx="2916801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19540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4515852" y="2170097"/>
            <a:ext cx="316237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500" dirty="0">
                <a:highlight>
                  <a:srgbClr val="000000"/>
                </a:highlight>
              </a:rPr>
              <a:t> NumPatties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Cheese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Bacon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05FEFB-8E38-4F26-96BC-19CC14648ABF}"/>
              </a:ext>
            </a:extLst>
          </p:cNvPr>
          <p:cNvGrpSpPr/>
          <p:nvPr/>
        </p:nvGrpSpPr>
        <p:grpSpPr>
          <a:xfrm>
            <a:off x="665018" y="4211782"/>
            <a:ext cx="4842901" cy="1930400"/>
            <a:chOff x="665018" y="4211782"/>
            <a:chExt cx="4842901" cy="1930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8DF6E6-F779-409F-AB8D-631A997BB8B7}"/>
                </a:ext>
              </a:extLst>
            </p:cNvPr>
            <p:cNvSpPr/>
            <p:nvPr/>
          </p:nvSpPr>
          <p:spPr>
            <a:xfrm>
              <a:off x="665018" y="4211782"/>
              <a:ext cx="2817091" cy="19304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18587-96BA-4BEF-93D6-4D2FB492E3BE}"/>
                </a:ext>
              </a:extLst>
            </p:cNvPr>
            <p:cNvSpPr txBox="1"/>
            <p:nvPr/>
          </p:nvSpPr>
          <p:spPr>
            <a:xfrm>
              <a:off x="3523786" y="4715611"/>
              <a:ext cx="1984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AABF4-2C1F-4910-9FC6-4A1CBDD8F78E}"/>
              </a:ext>
            </a:extLst>
          </p:cNvPr>
          <p:cNvGrpSpPr/>
          <p:nvPr/>
        </p:nvGrpSpPr>
        <p:grpSpPr>
          <a:xfrm>
            <a:off x="660400" y="2513846"/>
            <a:ext cx="8806629" cy="1494735"/>
            <a:chOff x="660400" y="2891567"/>
            <a:chExt cx="8806629" cy="1154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686B3C-D30C-432F-93BB-DBB57BA7C7F4}"/>
                </a:ext>
              </a:extLst>
            </p:cNvPr>
            <p:cNvSpPr/>
            <p:nvPr/>
          </p:nvSpPr>
          <p:spPr>
            <a:xfrm>
              <a:off x="660400" y="2891567"/>
              <a:ext cx="7017825" cy="11541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658843-0CA4-4C15-9AB2-012CD293C703}"/>
                </a:ext>
              </a:extLst>
            </p:cNvPr>
            <p:cNvSpPr txBox="1"/>
            <p:nvPr/>
          </p:nvSpPr>
          <p:spPr>
            <a:xfrm>
              <a:off x="7718217" y="2948300"/>
              <a:ext cx="1748812" cy="64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Need to update these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properties manually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(support for new class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features: 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e.g., 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Lettuce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)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E33F78-862D-4202-B23B-91EC1DAA2147}"/>
              </a:ext>
            </a:extLst>
          </p:cNvPr>
          <p:cNvSpPr txBox="1"/>
          <p:nvPr/>
        </p:nvSpPr>
        <p:spPr>
          <a:xfrm>
            <a:off x="9205386" y="295248"/>
            <a:ext cx="277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Customizing an object is delegated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to local specialized methods (check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"Strict Builder" to restrict this usage)</a:t>
            </a:r>
          </a:p>
        </p:txBody>
      </p:sp>
    </p:spTree>
    <p:extLst>
      <p:ext uri="{BB962C8B-B14F-4D97-AF65-F5344CB8AC3E}">
        <p14:creationId xmlns:p14="http://schemas.microsoft.com/office/powerpoint/2010/main" val="16055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60981" y="2116072"/>
            <a:ext cx="4226292" cy="4555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br>
              <a:rPr lang="en-NL" sz="6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NL" sz="1200" dirty="0">
                <a:highlight>
                  <a:srgbClr val="000000"/>
                </a:highlight>
              </a:rPr>
              <a:t>&lt;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{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highlight>
                  <a:srgbClr val="000000"/>
                </a:highlight>
              </a:rPr>
              <a:t>Reset()</a:t>
            </a:r>
            <a:r>
              <a:rPr lang="en-NL" sz="1200" dirty="0">
                <a:highlight>
                  <a:srgbClr val="000000"/>
                </a:highlight>
              </a:rPr>
              <a:t>;  </a:t>
            </a:r>
            <a:r>
              <a:rPr lang="en-NL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Default state</a:t>
            </a: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._burger.Ingredients.Clear();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NL" sz="1200" dirty="0">
                <a:highlight>
                  <a:srgbClr val="000000"/>
                </a:highlight>
              </a:rPr>
              <a:t>._burger.</a:t>
            </a:r>
            <a:r>
              <a:rPr lang="en-US" sz="1200" dirty="0">
                <a:highlight>
                  <a:srgbClr val="000000"/>
                </a:highlight>
              </a:rPr>
              <a:t>Ingredients.Add</a:t>
            </a:r>
            <a:r>
              <a:rPr lang="en-NL" sz="1200" dirty="0">
                <a:highlight>
                  <a:srgbClr val="000000"/>
                </a:highlight>
              </a:rPr>
              <a:t>(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NL" sz="1200" dirty="0">
                <a:highlight>
                  <a:srgbClr val="000000"/>
                </a:highlight>
              </a:rPr>
              <a:t> 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Meat</a:t>
            </a:r>
            <a:r>
              <a:rPr lang="en-NL" sz="1200" dirty="0">
                <a:highlight>
                  <a:srgbClr val="000000"/>
                </a:highlight>
              </a:rPr>
              <a:t>());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US" sz="1200" dirty="0">
                <a:highlight>
                  <a:srgbClr val="000000"/>
                </a:highlight>
              </a:rPr>
              <a:t>._burger.Ingredients.Add(ingredient);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(#1b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Components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CB37F4-40B2-439C-BE05-F21C9E184B29}"/>
              </a:ext>
            </a:extLst>
          </p:cNvPr>
          <p:cNvGrpSpPr/>
          <p:nvPr/>
        </p:nvGrpSpPr>
        <p:grpSpPr>
          <a:xfrm>
            <a:off x="3906983" y="4264637"/>
            <a:ext cx="7379832" cy="2400311"/>
            <a:chOff x="4525820" y="4484779"/>
            <a:chExt cx="7379832" cy="2400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8478983" y="4936862"/>
              <a:ext cx="3404254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CreateCheesburger()</a:t>
              </a:r>
              <a:endParaRPr lang="en-US" sz="1500" dirty="0">
                <a:highlight>
                  <a:srgbClr val="000000"/>
                </a:highlight>
              </a:endParaRP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burger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 = burger.Reset();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burger.AddIngredient(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Cheese</a:t>
              </a:r>
              <a:r>
                <a:rPr lang="en-US" sz="1500" dirty="0">
                  <a:highlight>
                    <a:srgbClr val="000000"/>
                  </a:highlight>
                </a:rPr>
                <a:t>());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cheeseburger</a:t>
              </a:r>
              <a:r>
                <a:rPr lang="en-US" sz="1500" dirty="0">
                  <a:highlight>
                    <a:srgbClr val="000000"/>
                  </a:highlight>
                </a:rPr>
                <a:t> = burger.Build();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525820" y="5713318"/>
              <a:ext cx="380596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77234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46E2E6-FB30-4A16-A3F7-899301132D69}"/>
                </a:ext>
              </a:extLst>
            </p:cNvPr>
            <p:cNvSpPr txBox="1"/>
            <p:nvPr/>
          </p:nvSpPr>
          <p:spPr>
            <a:xfrm>
              <a:off x="9781580" y="6638869"/>
              <a:ext cx="21240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NL" sz="10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NOTE: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Can be placed in </a:t>
              </a:r>
              <a:r>
                <a:rPr lang="en-NL" sz="1000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  <a:endParaRPr lang="en-US" sz="10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6428509" y="2319361"/>
            <a:ext cx="560250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N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400" dirty="0">
                <a:highlight>
                  <a:srgbClr val="000000"/>
                </a:highlight>
              </a:rPr>
              <a:t>&lt;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400" dirty="0">
                <a:highlight>
                  <a:srgbClr val="000000"/>
                </a:highlight>
              </a:rPr>
              <a:t>&gt; Ingredients </a:t>
            </a:r>
            <a:r>
              <a:rPr lang="en-NL" sz="1400" dirty="0">
                <a:highlight>
                  <a:srgbClr val="000000"/>
                </a:highlight>
              </a:rPr>
              <a:t>{ </a:t>
            </a:r>
            <a:r>
              <a:rPr lang="en-N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NL" sz="1400" dirty="0">
                <a:highlight>
                  <a:srgbClr val="000000"/>
                </a:highlight>
              </a:rPr>
              <a:t>; } </a:t>
            </a:r>
            <a:r>
              <a:rPr lang="en-US" sz="1400" dirty="0">
                <a:highlight>
                  <a:srgbClr val="000000"/>
                </a:highlight>
              </a:rPr>
              <a:t>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66F2D-C89E-42BD-B704-3E49E2DDF45B}"/>
              </a:ext>
            </a:extLst>
          </p:cNvPr>
          <p:cNvSpPr txBox="1"/>
          <p:nvPr/>
        </p:nvSpPr>
        <p:spPr>
          <a:xfrm>
            <a:off x="6430279" y="3372871"/>
            <a:ext cx="406223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500" dirty="0">
                <a:highlight>
                  <a:srgbClr val="000000"/>
                </a:highlight>
              </a:rPr>
              <a:t>&lt;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&gt;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6AC65-B64F-4495-B38E-6602416B65A4}"/>
              </a:ext>
            </a:extLst>
          </p:cNvPr>
          <p:cNvSpPr txBox="1"/>
          <p:nvPr/>
        </p:nvSpPr>
        <p:spPr>
          <a:xfrm>
            <a:off x="160982" y="186494"/>
            <a:ext cx="400461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  <a:b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TProduct </a:t>
            </a:r>
            <a:r>
              <a:rPr lang="en-US" sz="1200" dirty="0">
                <a:highlight>
                  <a:srgbClr val="000000"/>
                </a:highlight>
              </a:rPr>
              <a:t>: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TComponent</a:t>
            </a:r>
            <a:r>
              <a:rPr lang="en-US" sz="1200" dirty="0">
                <a:highlight>
                  <a:srgbClr val="000000"/>
                </a:highlight>
              </a:rPr>
              <a:t> ingredient);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8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TProduct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highlight>
                  <a:srgbClr val="000000"/>
                </a:highlight>
              </a:rPr>
              <a:t>Build();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3EA2D-80EC-4988-A8B9-C2B2697D76F5}"/>
              </a:ext>
            </a:extLst>
          </p:cNvPr>
          <p:cNvSpPr txBox="1"/>
          <p:nvPr/>
        </p:nvSpPr>
        <p:spPr>
          <a:xfrm>
            <a:off x="9012652" y="1084995"/>
            <a:ext cx="301836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7006F-B795-4781-8FE9-85B08D7D637F}"/>
              </a:ext>
            </a:extLst>
          </p:cNvPr>
          <p:cNvSpPr txBox="1"/>
          <p:nvPr/>
        </p:nvSpPr>
        <p:spPr>
          <a:xfrm>
            <a:off x="8451851" y="1502656"/>
            <a:ext cx="3579167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Cheese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4A8DE-D04D-4B9C-ABAF-C71C36967F46}"/>
              </a:ext>
            </a:extLst>
          </p:cNvPr>
          <p:cNvSpPr txBox="1"/>
          <p:nvPr/>
        </p:nvSpPr>
        <p:spPr>
          <a:xfrm>
            <a:off x="7079627" y="174674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highlight>
                  <a:srgbClr val="000000"/>
                </a:highlight>
              </a:rPr>
              <a:t>Models:</a:t>
            </a:r>
            <a:endParaRPr lang="en-US" dirty="0"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D09E1-244E-4E2E-866C-19C2E9C3AE16}"/>
              </a:ext>
            </a:extLst>
          </p:cNvPr>
          <p:cNvGrpSpPr/>
          <p:nvPr/>
        </p:nvGrpSpPr>
        <p:grpSpPr>
          <a:xfrm>
            <a:off x="448118" y="4750750"/>
            <a:ext cx="5544994" cy="865727"/>
            <a:chOff x="-3133393" y="4777692"/>
            <a:chExt cx="5544994" cy="8657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AD804E-AABC-4A0E-80FD-0D32F853F9AE}"/>
                </a:ext>
              </a:extLst>
            </p:cNvPr>
            <p:cNvSpPr/>
            <p:nvPr/>
          </p:nvSpPr>
          <p:spPr>
            <a:xfrm>
              <a:off x="-3133393" y="4777692"/>
              <a:ext cx="3135880" cy="86572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549205-0172-4499-9D87-DF7F4B915FB2}"/>
                </a:ext>
              </a:extLst>
            </p:cNvPr>
            <p:cNvSpPr txBox="1"/>
            <p:nvPr/>
          </p:nvSpPr>
          <p:spPr>
            <a:xfrm>
              <a:off x="27935" y="5071420"/>
              <a:ext cx="2383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flexible and generic use case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ACC2F7-463E-4A63-A324-1F20BB8949A3}"/>
              </a:ext>
            </a:extLst>
          </p:cNvPr>
          <p:cNvGrpSpPr/>
          <p:nvPr/>
        </p:nvGrpSpPr>
        <p:grpSpPr>
          <a:xfrm>
            <a:off x="4752055" y="2491930"/>
            <a:ext cx="5343291" cy="830997"/>
            <a:chOff x="-6258310" y="4548112"/>
            <a:chExt cx="5343291" cy="8309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7E8607-B1AC-4E3F-8380-F2200215104A}"/>
                </a:ext>
              </a:extLst>
            </p:cNvPr>
            <p:cNvSpPr/>
            <p:nvPr/>
          </p:nvSpPr>
          <p:spPr>
            <a:xfrm>
              <a:off x="-4232239" y="4803178"/>
              <a:ext cx="3317220" cy="3208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C970A1-D76F-4E00-B9C3-5D6FB72A35AF}"/>
                </a:ext>
              </a:extLst>
            </p:cNvPr>
            <p:cNvSpPr txBox="1"/>
            <p:nvPr/>
          </p:nvSpPr>
          <p:spPr>
            <a:xfrm>
              <a:off x="-6258310" y="4548112"/>
              <a:ext cx="19147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However, if you want to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get a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specific element from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that list,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y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ou need to look</a:t>
              </a:r>
              <a:b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up inside of it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2A982F-418E-4221-9004-A36CC63C2098}"/>
              </a:ext>
            </a:extLst>
          </p:cNvPr>
          <p:cNvGrpSpPr/>
          <p:nvPr/>
        </p:nvGrpSpPr>
        <p:grpSpPr>
          <a:xfrm>
            <a:off x="8128000" y="721639"/>
            <a:ext cx="3980584" cy="1864544"/>
            <a:chOff x="-1706672" y="3467649"/>
            <a:chExt cx="3796144" cy="19053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7AE094-E27A-4CCB-8E57-2323EC56063D}"/>
                </a:ext>
              </a:extLst>
            </p:cNvPr>
            <p:cNvSpPr/>
            <p:nvPr/>
          </p:nvSpPr>
          <p:spPr>
            <a:xfrm>
              <a:off x="-1706672" y="3762011"/>
              <a:ext cx="3796144" cy="16109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2709EF-0A66-47A1-A1D9-3331E03C570E}"/>
                </a:ext>
              </a:extLst>
            </p:cNvPr>
            <p:cNvSpPr txBox="1"/>
            <p:nvPr/>
          </p:nvSpPr>
          <p:spPr>
            <a:xfrm>
              <a:off x="-682389" y="3467649"/>
              <a:ext cx="1754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More classes to support.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4461FE-3BAF-4EB5-A089-79CDD54D7CE1}"/>
              </a:ext>
            </a:extLst>
          </p:cNvPr>
          <p:cNvGrpSpPr/>
          <p:nvPr/>
        </p:nvGrpSpPr>
        <p:grpSpPr>
          <a:xfrm>
            <a:off x="6929992" y="4366886"/>
            <a:ext cx="4347298" cy="2298062"/>
            <a:chOff x="1398602" y="5049898"/>
            <a:chExt cx="4347298" cy="22980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D245C7-F9F2-4191-BC7E-F6EEB91EB697}"/>
                </a:ext>
              </a:extLst>
            </p:cNvPr>
            <p:cNvSpPr/>
            <p:nvPr/>
          </p:nvSpPr>
          <p:spPr>
            <a:xfrm>
              <a:off x="2328756" y="5389816"/>
              <a:ext cx="3417144" cy="1958144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E1009E-F7E2-4FB8-BDC3-F3D971E5DBB8}"/>
                </a:ext>
              </a:extLst>
            </p:cNvPr>
            <p:cNvSpPr txBox="1"/>
            <p:nvPr/>
          </p:nvSpPr>
          <p:spPr>
            <a:xfrm>
              <a:off x="1398602" y="5049898"/>
              <a:ext cx="2045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F6D555-F8B7-44F3-89E1-D1691221F5CF}"/>
              </a:ext>
            </a:extLst>
          </p:cNvPr>
          <p:cNvSpPr txBox="1"/>
          <p:nvPr/>
        </p:nvSpPr>
        <p:spPr>
          <a:xfrm>
            <a:off x="8794568" y="295248"/>
            <a:ext cx="3189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components to boost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800C7-F859-419F-9EE4-9C203AC6B531}"/>
              </a:ext>
            </a:extLst>
          </p:cNvPr>
          <p:cNvSpPr txBox="1"/>
          <p:nvPr/>
        </p:nvSpPr>
        <p:spPr>
          <a:xfrm>
            <a:off x="2179396" y="1740766"/>
            <a:ext cx="19880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4"/>
                </a:solidFill>
                <a:highlight>
                  <a:srgbClr val="000000"/>
                </a:highlight>
              </a:rPr>
              <a:t>NOTE:</a:t>
            </a:r>
            <a:r>
              <a:rPr lang="en-US" sz="1100" dirty="0">
                <a:solidFill>
                  <a:schemeClr val="accent4"/>
                </a:solidFill>
                <a:highlight>
                  <a:srgbClr val="000000"/>
                </a:highlight>
              </a:rPr>
              <a:t> Using generics is advised</a:t>
            </a:r>
          </a:p>
        </p:txBody>
      </p:sp>
    </p:spTree>
    <p:extLst>
      <p:ext uri="{BB962C8B-B14F-4D97-AF65-F5344CB8AC3E}">
        <p14:creationId xmlns:p14="http://schemas.microsoft.com/office/powerpoint/2010/main" val="64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984302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</a:t>
            </a:r>
            <a:r>
              <a:rPr lang="en-US" sz="1100" dirty="0">
                <a:highlight>
                  <a:srgbClr val="000000"/>
                </a:highlight>
              </a:rPr>
              <a:t> part);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42239" y="112707"/>
            <a:ext cx="3997960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550" dirty="0">
                <a:highlight>
                  <a:srgbClr val="000000"/>
                </a:highlight>
              </a:rPr>
              <a:t>    </a:t>
            </a:r>
            <a:br>
              <a:rPr lang="en-US" sz="55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 :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IBuilder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_product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</a:t>
            </a:r>
            <a:r>
              <a:rPr lang="en-US" sz="1100" dirty="0">
                <a:highlight>
                  <a:srgbClr val="000000"/>
                </a:highlight>
              </a:rPr>
              <a:t>();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(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partAService,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partBService)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 = 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 = partBService;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Reset();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Reset()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instance of the 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._product.Parts.Clear();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BuildPartA()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BuildPartB()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GetProduct()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100" dirty="0">
                <a:highlight>
                  <a:srgbClr val="000000"/>
                </a:highlight>
              </a:rPr>
              <a:t> result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Cache the customized instance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Reset();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object, Builder can now build again</a:t>
            </a:r>
          </a:p>
          <a:p>
            <a:endParaRPr lang="en-US" sz="11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100" dirty="0">
                <a:highlight>
                  <a:srgbClr val="000000"/>
                </a:highlight>
              </a:rPr>
              <a:t> result;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the customized instance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8BA10F-2FD6-4906-AD55-30FEABE1A259}"/>
              </a:ext>
            </a:extLst>
          </p:cNvPr>
          <p:cNvGrpSpPr/>
          <p:nvPr/>
        </p:nvGrpSpPr>
        <p:grpSpPr>
          <a:xfrm>
            <a:off x="4297680" y="1499280"/>
            <a:ext cx="2688590" cy="1277273"/>
            <a:chOff x="4297680" y="1499280"/>
            <a:chExt cx="2688590" cy="12772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46AD13-C31C-45B8-B3BD-385B04B18B90}"/>
                </a:ext>
              </a:extLst>
            </p:cNvPr>
            <p:cNvSpPr txBox="1"/>
            <p:nvPr/>
          </p:nvSpPr>
          <p:spPr>
            <a:xfrm>
              <a:off x="5205730" y="1499280"/>
              <a:ext cx="178054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IBuilder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BuildPartA();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BuildPartB();</a:t>
              </a:r>
              <a:br>
                <a:rPr lang="en-US" sz="1100" dirty="0">
                  <a:highlight>
                    <a:srgbClr val="000000"/>
                  </a:highlight>
                </a:rPr>
              </a:br>
              <a:br>
                <a:rPr lang="en-US" sz="1100" dirty="0">
                  <a:highlight>
                    <a:srgbClr val="000000"/>
                  </a:highlight>
                </a:rPr>
              </a:br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  <a:r>
                <a:rPr lang="en-US" sz="1100" dirty="0">
                  <a:highlight>
                    <a:srgbClr val="000000"/>
                  </a:highlight>
                </a:rPr>
                <a:t> GetProduct();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957106"/>
              <a:ext cx="741680" cy="36162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922180"/>
            <a:ext cx="3305811" cy="2823111"/>
            <a:chOff x="4565649" y="3868320"/>
            <a:chExt cx="3305811" cy="28231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sealed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</a:t>
              </a:r>
              <a:r>
                <a:rPr lang="en-US" sz="1100" dirty="0">
                  <a:highlight>
                    <a:srgbClr val="000000"/>
                  </a:highlight>
                </a:rPr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get</a:t>
              </a:r>
              <a:r>
                <a:rPr lang="en-US" sz="1100" dirty="0">
                  <a:highlight>
                    <a:srgbClr val="000000"/>
                  </a:highlight>
                </a:rPr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part)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Aggregate parts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.Parts.Add(part);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576577" y="4194703"/>
              <a:ext cx="1038845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IPartAService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IPartBService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031" y="1499280"/>
            <a:ext cx="1780540" cy="12772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9464040" y="5007543"/>
            <a:ext cx="2189480" cy="16521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450127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342157" y="699292"/>
            <a:ext cx="3888510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highlight>
                  <a:srgbClr val="000000"/>
                </a:highlight>
              </a:rPr>
              <a:t>(#1</a:t>
            </a:r>
            <a:r>
              <a:rPr lang="en-NL" sz="2000" b="1" dirty="0">
                <a:highlight>
                  <a:srgbClr val="000000"/>
                </a:highlight>
              </a:rPr>
              <a:t>c</a:t>
            </a:r>
            <a:r>
              <a:rPr lang="en-US" sz="2000" b="1" dirty="0">
                <a:highlight>
                  <a:srgbClr val="000000"/>
                </a:highlight>
              </a:rPr>
              <a:t>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</a:t>
            </a:r>
            <a:r>
              <a:rPr lang="en-NL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  <a:r>
              <a:rPr lang="en-US" sz="20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24E39A-869A-45EE-B379-937CB1428106}"/>
              </a:ext>
            </a:extLst>
          </p:cNvPr>
          <p:cNvGrpSpPr/>
          <p:nvPr/>
        </p:nvGrpSpPr>
        <p:grpSpPr>
          <a:xfrm>
            <a:off x="381000" y="1153564"/>
            <a:ext cx="3457575" cy="1370561"/>
            <a:chOff x="381000" y="1153564"/>
            <a:chExt cx="3457575" cy="137056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46AE33-8541-4E03-AC49-681E3CAF94DE}"/>
                </a:ext>
              </a:extLst>
            </p:cNvPr>
            <p:cNvSpPr/>
            <p:nvPr/>
          </p:nvSpPr>
          <p:spPr>
            <a:xfrm>
              <a:off x="381000" y="1153564"/>
              <a:ext cx="3457575" cy="137056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C7D958-61FF-4930-BDBA-D779E6924AE8}"/>
                </a:ext>
              </a:extLst>
            </p:cNvPr>
            <p:cNvSpPr txBox="1"/>
            <p:nvPr/>
          </p:nvSpPr>
          <p:spPr>
            <a:xfrm>
              <a:off x="2168564" y="2209480"/>
              <a:ext cx="1660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flexible approach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476244A-A67A-4AA7-B99A-E2D4A748FBE5}"/>
              </a:ext>
            </a:extLst>
          </p:cNvPr>
          <p:cNvSpPr/>
          <p:nvPr/>
        </p:nvSpPr>
        <p:spPr>
          <a:xfrm>
            <a:off x="5205729" y="2984301"/>
            <a:ext cx="1780540" cy="769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8888D-0B6C-4EFB-8C2A-44B6893D16BF}"/>
              </a:ext>
            </a:extLst>
          </p:cNvPr>
          <p:cNvSpPr/>
          <p:nvPr/>
        </p:nvSpPr>
        <p:spPr>
          <a:xfrm>
            <a:off x="6450126" y="4168726"/>
            <a:ext cx="1780540" cy="2616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F17665-893D-4A03-9B6E-861F4C1818E6}"/>
              </a:ext>
            </a:extLst>
          </p:cNvPr>
          <p:cNvSpPr txBox="1"/>
          <p:nvPr/>
        </p:nvSpPr>
        <p:spPr>
          <a:xfrm>
            <a:off x="7340396" y="2953522"/>
            <a:ext cx="172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However, it’s a massive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overhead for simple use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cases which does not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require such flexibility</a:t>
            </a:r>
            <a:endParaRPr lang="en-US" sz="1200" b="1" dirty="0">
              <a:solidFill>
                <a:srgbClr val="C00000"/>
              </a:solidFill>
              <a:highlight>
                <a:srgbClr val="0000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751504-64B4-48AC-8DE8-D8666896169C}"/>
              </a:ext>
            </a:extLst>
          </p:cNvPr>
          <p:cNvSpPr txBox="1"/>
          <p:nvPr/>
        </p:nvSpPr>
        <p:spPr>
          <a:xfrm>
            <a:off x="8430878" y="295248"/>
            <a:ext cx="3553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generic builders, products, services, and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components to achieve the maximum flexibility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6EC148-C10F-4A07-A193-40414EF611CB}"/>
              </a:ext>
            </a:extLst>
          </p:cNvPr>
          <p:cNvGrpSpPr/>
          <p:nvPr/>
        </p:nvGrpSpPr>
        <p:grpSpPr>
          <a:xfrm>
            <a:off x="7155450" y="931786"/>
            <a:ext cx="4679261" cy="3647152"/>
            <a:chOff x="6954628" y="931786"/>
            <a:chExt cx="4679261" cy="364715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4189F-36A9-4903-A4BF-8A1DCC9C822E}"/>
                </a:ext>
              </a:extLst>
            </p:cNvPr>
            <p:cNvGrpSpPr/>
            <p:nvPr/>
          </p:nvGrpSpPr>
          <p:grpSpPr>
            <a:xfrm>
              <a:off x="6954628" y="931786"/>
              <a:ext cx="4679261" cy="3647152"/>
              <a:chOff x="6954628" y="1268998"/>
              <a:chExt cx="4679261" cy="3647152"/>
            </a:xfrm>
          </p:grpSpPr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151FC7FA-C638-4F0B-B254-C7A9A0873430}"/>
                  </a:ext>
                </a:extLst>
              </p:cNvPr>
              <p:cNvSpPr/>
              <p:nvPr/>
            </p:nvSpPr>
            <p:spPr>
              <a:xfrm>
                <a:off x="6954628" y="2308348"/>
                <a:ext cx="1981200" cy="386080"/>
              </a:xfrm>
              <a:prstGeom prst="rightArrow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B177B-1816-4C3F-A910-8DD558B4DF57}"/>
                  </a:ext>
                </a:extLst>
              </p:cNvPr>
              <p:cNvSpPr txBox="1"/>
              <p:nvPr/>
            </p:nvSpPr>
            <p:spPr>
              <a:xfrm>
                <a:off x="9098969" y="1268998"/>
                <a:ext cx="2534920" cy="3647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highlight>
                      <a:srgbClr val="000000"/>
                    </a:highlight>
                  </a:rPr>
                  <a:t>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 sealed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class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Director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IBuilder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Builder {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get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set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BuildSimpleVersion()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BuildFullVersion()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.Builder.BuildPartB();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}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4E9257-214B-40D3-93D2-D16AF94767E4}"/>
                </a:ext>
              </a:extLst>
            </p:cNvPr>
            <p:cNvSpPr txBox="1"/>
            <p:nvPr/>
          </p:nvSpPr>
          <p:spPr>
            <a:xfrm>
              <a:off x="8235988" y="1384355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62FA1-B72B-4221-BBE0-8270415099D7}"/>
              </a:ext>
            </a:extLst>
          </p:cNvPr>
          <p:cNvGrpSpPr/>
          <p:nvPr/>
        </p:nvGrpSpPr>
        <p:grpSpPr>
          <a:xfrm>
            <a:off x="7567156" y="927619"/>
            <a:ext cx="4264339" cy="3647153"/>
            <a:chOff x="7567156" y="927619"/>
            <a:chExt cx="4264339" cy="364715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28C14B-4E4D-4231-A4BE-AF8BF89E3830}"/>
                </a:ext>
              </a:extLst>
            </p:cNvPr>
            <p:cNvSpPr txBox="1"/>
            <p:nvPr/>
          </p:nvSpPr>
          <p:spPr>
            <a:xfrm>
              <a:off x="7567156" y="2398250"/>
              <a:ext cx="1269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Example of using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7515B2-7433-41B0-B65F-77A6C0D49A4C}"/>
                </a:ext>
              </a:extLst>
            </p:cNvPr>
            <p:cNvSpPr/>
            <p:nvPr/>
          </p:nvSpPr>
          <p:spPr>
            <a:xfrm>
              <a:off x="9291319" y="927619"/>
              <a:ext cx="2540176" cy="3647153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291319" y="926428"/>
            <a:ext cx="2540176" cy="36471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37" grpId="0" animBg="1"/>
      <p:bldP spid="40" grpId="0" animBg="1"/>
      <p:bldP spid="46" grpId="0" animBg="1"/>
      <p:bldP spid="47" grpId="0" animBg="1"/>
      <p:bldP spid="48" grpId="0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782923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260376" y="6383655"/>
            <a:ext cx="180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Fluent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(#2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Fluent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6312309" y="3842327"/>
            <a:ext cx="4424202" cy="2037521"/>
            <a:chOff x="2740323" y="4008582"/>
            <a:chExt cx="4424202" cy="20375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2740323" y="4008582"/>
              <a:ext cx="4355689" cy="90455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3700243" y="5030440"/>
              <a:ext cx="346428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clean and handy approach for simple models.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imagine using this practice for complex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solutions, e.g., with 15 attributes (need to group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them, which will increase number of methods even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or reduce the </a:t>
              </a: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flexibility).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9004370" y="295248"/>
            <a:ext cx="297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Readability of the code is significantly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improved. Object creation looks quite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close to a natural English sentence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793D3-453F-4A1A-B88B-6A75CA094B74}"/>
              </a:ext>
            </a:extLst>
          </p:cNvPr>
          <p:cNvSpPr txBox="1"/>
          <p:nvPr/>
        </p:nvSpPr>
        <p:spPr>
          <a:xfrm>
            <a:off x="8459028" y="1158922"/>
            <a:ext cx="3524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highlight>
                  <a:srgbClr val="000000"/>
                </a:highlight>
              </a:rPr>
              <a:t>However, this Domain Specific Language (</a:t>
            </a:r>
            <a:r>
              <a:rPr lang="en-US" sz="1200" b="1" dirty="0">
                <a:highlight>
                  <a:srgbClr val="000000"/>
                </a:highlight>
              </a:rPr>
              <a:t>DSL</a:t>
            </a:r>
            <a:r>
              <a:rPr lang="en-US" sz="1200" dirty="0">
                <a:highlight>
                  <a:srgbClr val="000000"/>
                </a:highlight>
              </a:rPr>
              <a:t>) syntax: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200" b="1" dirty="0">
                <a:highlight>
                  <a:srgbClr val="000000"/>
                </a:highlight>
              </a:rPr>
              <a:t>_restaurant.Build(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b="1" dirty="0">
                <a:highlight>
                  <a:srgbClr val="000000"/>
                </a:highlight>
              </a:rPr>
              <a:t>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b="1" dirty="0">
                <a:highlight>
                  <a:srgbClr val="000000"/>
                </a:highlight>
              </a:rPr>
              <a:t>).WithCheese()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                                 .WithBacon(); </a:t>
            </a:r>
            <a:r>
              <a:rPr lang="en-US" sz="400" b="1" dirty="0">
                <a:highlight>
                  <a:srgbClr val="000000"/>
                </a:highlight>
              </a:rPr>
              <a:t> </a:t>
            </a:r>
            <a:br>
              <a:rPr lang="en-US" sz="1200" b="1" dirty="0">
                <a:highlight>
                  <a:srgbClr val="000000"/>
                </a:highlight>
              </a:rPr>
            </a:b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is also possible to achieve (e.g., extension methods).</a:t>
            </a:r>
          </a:p>
        </p:txBody>
      </p:sp>
    </p:spTree>
    <p:extLst>
      <p:ext uri="{BB962C8B-B14F-4D97-AF65-F5344CB8AC3E}">
        <p14:creationId xmlns:p14="http://schemas.microsoft.com/office/powerpoint/2010/main" val="28080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3D1133-93D9-4DC2-9BD8-12D6C90ED484}"/>
              </a:ext>
            </a:extLst>
          </p:cNvPr>
          <p:cNvSpPr/>
          <p:nvPr/>
        </p:nvSpPr>
        <p:spPr>
          <a:xfrm>
            <a:off x="762000" y="2141422"/>
            <a:ext cx="2806065" cy="3065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1" y="3952538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(#3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Strict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226217" y="5552645"/>
            <a:ext cx="2647398" cy="907350"/>
            <a:chOff x="2870258" y="8866292"/>
            <a:chExt cx="2647398" cy="9073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648976" y="8866292"/>
              <a:ext cx="868680" cy="363853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2870258" y="9311977"/>
              <a:ext cx="2527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Using "</a:t>
              </a:r>
              <a:r>
                <a:rPr lang="en-US" sz="1200" b="1" dirty="0">
                  <a:highlight>
                    <a:srgbClr val="000000"/>
                  </a:highlight>
                </a:rPr>
                <a:t>Build()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 method is from now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on restricted only to modified object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AF431F5-C79B-40EC-886B-BD27EBF822CB}"/>
              </a:ext>
            </a:extLst>
          </p:cNvPr>
          <p:cNvSpPr txBox="1"/>
          <p:nvPr/>
        </p:nvSpPr>
        <p:spPr>
          <a:xfrm>
            <a:off x="581327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_final;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WithPatties(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2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._burger.Cheese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._burger.Bacon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533B8E-6327-4407-A6D8-C5BC525AAF50}"/>
              </a:ext>
            </a:extLst>
          </p:cNvPr>
          <p:cNvSpPr txBox="1"/>
          <p:nvPr/>
        </p:nvSpPr>
        <p:spPr>
          <a:xfrm>
            <a:off x="4892990" y="1493901"/>
            <a:ext cx="333676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burger)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 = 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323AB0-4C86-43FF-9C10-589B41DDC25A}"/>
              </a:ext>
            </a:extLst>
          </p:cNvPr>
          <p:cNvGrpSpPr/>
          <p:nvPr/>
        </p:nvGrpSpPr>
        <p:grpSpPr>
          <a:xfrm>
            <a:off x="10417967" y="5104293"/>
            <a:ext cx="1188292" cy="438150"/>
            <a:chOff x="10417967" y="5341144"/>
            <a:chExt cx="1188292" cy="438150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CFBCF674-3CFB-4241-8F56-DB901FBE377E}"/>
                </a:ext>
              </a:extLst>
            </p:cNvPr>
            <p:cNvSpPr/>
            <p:nvPr/>
          </p:nvSpPr>
          <p:spPr>
            <a:xfrm>
              <a:off x="10417967" y="5341144"/>
              <a:ext cx="133350" cy="438150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CFECF-65FF-4ECE-AA67-0A6B625FD59E}"/>
                </a:ext>
              </a:extLst>
            </p:cNvPr>
            <p:cNvSpPr txBox="1"/>
            <p:nvPr/>
          </p:nvSpPr>
          <p:spPr>
            <a:xfrm>
              <a:off x="10533786" y="5426821"/>
              <a:ext cx="1072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DFE69-5D81-4533-8CD1-E27C69A5CA46}"/>
              </a:ext>
            </a:extLst>
          </p:cNvPr>
          <p:cNvGrpSpPr/>
          <p:nvPr/>
        </p:nvGrpSpPr>
        <p:grpSpPr>
          <a:xfrm>
            <a:off x="10417967" y="5597079"/>
            <a:ext cx="1494466" cy="276999"/>
            <a:chOff x="10417967" y="5833930"/>
            <a:chExt cx="1494466" cy="276999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48540457-8646-40FB-BD63-DB206ABFD444}"/>
                </a:ext>
              </a:extLst>
            </p:cNvPr>
            <p:cNvSpPr/>
            <p:nvPr/>
          </p:nvSpPr>
          <p:spPr>
            <a:xfrm>
              <a:off x="10417967" y="5891213"/>
              <a:ext cx="133350" cy="166688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3347C1-E93A-4984-B48C-DF8729B707EA}"/>
                </a:ext>
              </a:extLst>
            </p:cNvPr>
            <p:cNvSpPr txBox="1"/>
            <p:nvPr/>
          </p:nvSpPr>
          <p:spPr>
            <a:xfrm>
              <a:off x="10533786" y="5833930"/>
              <a:ext cx="1378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BurgerBuilderFinal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4A87B1F-3D9A-4427-ACA5-B786BDD164F1}"/>
              </a:ext>
            </a:extLst>
          </p:cNvPr>
          <p:cNvSpPr/>
          <p:nvPr/>
        </p:nvSpPr>
        <p:spPr>
          <a:xfrm>
            <a:off x="5055930" y="3132739"/>
            <a:ext cx="2411670" cy="30650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9F70AC-C593-4BA2-AF46-0DC7CF0F76CD}"/>
              </a:ext>
            </a:extLst>
          </p:cNvPr>
          <p:cNvSpPr txBox="1"/>
          <p:nvPr/>
        </p:nvSpPr>
        <p:spPr>
          <a:xfrm>
            <a:off x="9352028" y="295248"/>
            <a:ext cx="26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Do not allow building the object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before it is properly customized</a:t>
            </a:r>
          </a:p>
        </p:txBody>
      </p:sp>
    </p:spTree>
    <p:extLst>
      <p:ext uri="{BB962C8B-B14F-4D97-AF65-F5344CB8AC3E}">
        <p14:creationId xmlns:p14="http://schemas.microsoft.com/office/powerpoint/2010/main" val="7160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6" grpId="1" animBg="1"/>
      <p:bldP spid="19" grpId="0" animBg="1"/>
      <p:bldP spid="21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modified directly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1400" dirty="0">
                <a:highlight>
                  <a:srgbClr val="000000"/>
                </a:highlight>
              </a:rPr>
              <a:t> Cheese {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400" dirty="0">
                <a:highlight>
                  <a:srgbClr val="000000"/>
                </a:highlight>
              </a:rPr>
              <a:t>;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created directly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() {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209800"/>
            <a:ext cx="6531077" cy="1409964"/>
            <a:chOff x="4454011" y="2782923"/>
            <a:chExt cx="6531077" cy="14099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5999" y="3269557"/>
              <a:ext cx="488908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cheeseburger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.WithCheese()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488906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(#4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676653" y="2760628"/>
            <a:ext cx="3524747" cy="1198674"/>
            <a:chOff x="4115871" y="4073989"/>
            <a:chExt cx="3524747" cy="1221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954568" y="4073989"/>
              <a:ext cx="2609850" cy="27173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4115871" y="5013078"/>
              <a:ext cx="3524747" cy="282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 class cannot be created or modified explicitly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8666071" y="295248"/>
            <a:ext cx="331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Fully restricted object creation. Creating an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object is possible only through its </a:t>
            </a:r>
            <a:r>
              <a:rPr lang="en-US" sz="1200" b="1" u="sng" dirty="0">
                <a:highlight>
                  <a:srgbClr val="000000"/>
                </a:highlight>
              </a:rPr>
              <a:t>Builder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03AAA9-91B3-4BDA-86EB-668BA4DC2BC7}"/>
              </a:ext>
            </a:extLst>
          </p:cNvPr>
          <p:cNvGrpSpPr/>
          <p:nvPr/>
        </p:nvGrpSpPr>
        <p:grpSpPr>
          <a:xfrm>
            <a:off x="793647" y="1962151"/>
            <a:ext cx="2816328" cy="885824"/>
            <a:chOff x="793647" y="1962151"/>
            <a:chExt cx="2816328" cy="8858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20431A-6F6B-4015-987F-E062440EFF03}"/>
                </a:ext>
              </a:extLst>
            </p:cNvPr>
            <p:cNvSpPr/>
            <p:nvPr/>
          </p:nvSpPr>
          <p:spPr>
            <a:xfrm>
              <a:off x="2619375" y="1962151"/>
              <a:ext cx="990600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0E04C5-71F5-4E55-A5EC-1ACC932C09EA}"/>
                </a:ext>
              </a:extLst>
            </p:cNvPr>
            <p:cNvSpPr/>
            <p:nvPr/>
          </p:nvSpPr>
          <p:spPr>
            <a:xfrm>
              <a:off x="793647" y="2600326"/>
              <a:ext cx="1425677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F15FE-EAEA-40E8-AB31-AEB2781093C6}"/>
              </a:ext>
            </a:extLst>
          </p:cNvPr>
          <p:cNvGrpSpPr/>
          <p:nvPr/>
        </p:nvGrpSpPr>
        <p:grpSpPr>
          <a:xfrm>
            <a:off x="933449" y="5164454"/>
            <a:ext cx="3578896" cy="736592"/>
            <a:chOff x="933449" y="5164454"/>
            <a:chExt cx="3578896" cy="736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91527C-AFF0-442B-9F58-871A2E091DB4}"/>
                </a:ext>
              </a:extLst>
            </p:cNvPr>
            <p:cNvSpPr txBox="1"/>
            <p:nvPr/>
          </p:nvSpPr>
          <p:spPr>
            <a:xfrm>
              <a:off x="1284602" y="5624047"/>
              <a:ext cx="3227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"Nested Strict Builder" can be used here as well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B6816C-5B0E-45E4-AF60-A67025DEAFCD}"/>
                </a:ext>
              </a:extLst>
            </p:cNvPr>
            <p:cNvSpPr/>
            <p:nvPr/>
          </p:nvSpPr>
          <p:spPr>
            <a:xfrm>
              <a:off x="933449" y="5164454"/>
              <a:ext cx="2790825" cy="2667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3B3179-61DC-46CF-B5EE-3186E931B0D3}"/>
              </a:ext>
            </a:extLst>
          </p:cNvPr>
          <p:cNvSpPr txBox="1"/>
          <p:nvPr/>
        </p:nvSpPr>
        <p:spPr>
          <a:xfrm>
            <a:off x="4815811" y="1142130"/>
            <a:ext cx="2619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In this example: 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Fluent Builder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265EC3-C8E5-4DBA-982E-20FF27358F0D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DDE2A-01E3-43FC-AD78-45FA56BB6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90" y="4208929"/>
            <a:ext cx="5561588" cy="862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B31B4-ADE8-4637-B562-4E6745E8D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90" y="5063749"/>
            <a:ext cx="7008967" cy="8303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139469-47A3-4CDF-8B89-FCD9A85F9957}"/>
              </a:ext>
            </a:extLst>
          </p:cNvPr>
          <p:cNvSpPr txBox="1"/>
          <p:nvPr/>
        </p:nvSpPr>
        <p:spPr>
          <a:xfrm>
            <a:off x="1284602" y="5905160"/>
            <a:ext cx="29354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 dirty="0">
                <a:solidFill>
                  <a:schemeClr val="accent4"/>
                </a:solidFill>
                <a:highlight>
                  <a:srgbClr val="000000"/>
                </a:highlight>
              </a:rPr>
              <a:t>And then, you will get: "Nested Fluent Strict Builder"… </a:t>
            </a:r>
            <a:r>
              <a:rPr lang="en-US" sz="900" b="1" dirty="0">
                <a:solidFill>
                  <a:schemeClr val="accent4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en-US" sz="900" b="1" dirty="0">
              <a:solidFill>
                <a:schemeClr val="accent4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90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4768</TotalTime>
  <Words>14456</Words>
  <Application>Microsoft Office PowerPoint</Application>
  <PresentationFormat>Widescreen</PresentationFormat>
  <Paragraphs>1771</Paragraphs>
  <Slides>164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1" baseType="lpstr">
      <vt:lpstr>Arial</vt:lpstr>
      <vt:lpstr>Calibri</vt:lpstr>
      <vt:lpstr>Calibri Light</vt:lpstr>
      <vt:lpstr>Courier New</vt:lpstr>
      <vt:lpstr>inherit</vt:lpstr>
      <vt:lpstr>Wingdings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The purpose: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  <vt:lpstr>10. Iterator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Problem:</vt:lpstr>
      <vt:lpstr>Problem:</vt:lpstr>
      <vt:lpstr>Problem:</vt:lpstr>
      <vt:lpstr>Overview:</vt:lpstr>
      <vt:lpstr>PowerPoint Presentation</vt:lpstr>
      <vt:lpstr>PowerPoint Presentation</vt:lpstr>
      <vt:lpstr>Ienumerator Methods:</vt:lpstr>
      <vt:lpstr>PowerPoint Presentation</vt:lpstr>
      <vt:lpstr>CONVENTION:</vt:lpstr>
      <vt:lpstr>11. Observer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PowerPoint Presentation</vt:lpstr>
      <vt:lpstr>PowerPoint Presentation</vt:lpstr>
      <vt:lpstr>PowerPoint Presentation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927</cp:revision>
  <dcterms:created xsi:type="dcterms:W3CDTF">2020-08-17T19:59:22Z</dcterms:created>
  <dcterms:modified xsi:type="dcterms:W3CDTF">2022-08-03T12:47:21Z</dcterms:modified>
</cp:coreProperties>
</file>